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722" r:id="rId3"/>
  </p:sldMasterIdLst>
  <p:notesMasterIdLst>
    <p:notesMasterId r:id="rId19"/>
  </p:notesMasterIdLst>
  <p:handoutMasterIdLst>
    <p:handoutMasterId r:id="rId20"/>
  </p:handoutMasterIdLst>
  <p:sldIdLst>
    <p:sldId id="1504" r:id="rId4"/>
    <p:sldId id="1497" r:id="rId5"/>
    <p:sldId id="1511" r:id="rId6"/>
    <p:sldId id="1501" r:id="rId7"/>
    <p:sldId id="1492" r:id="rId8"/>
    <p:sldId id="1500" r:id="rId9"/>
    <p:sldId id="1502" r:id="rId10"/>
    <p:sldId id="1507" r:id="rId11"/>
    <p:sldId id="1505" r:id="rId12"/>
    <p:sldId id="1368" r:id="rId13"/>
    <p:sldId id="1367" r:id="rId14"/>
    <p:sldId id="1509" r:id="rId15"/>
    <p:sldId id="1510" r:id="rId16"/>
    <p:sldId id="1487" r:id="rId17"/>
    <p:sldId id="1512" r:id="rId18"/>
  </p:sldIdLst>
  <p:sldSz cx="9144000" cy="6858000" type="screen4x3"/>
  <p:notesSz cx="7102475" cy="93884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2" userDrawn="1">
          <p15:clr>
            <a:srgbClr val="A4A3A4"/>
          </p15:clr>
        </p15:guide>
        <p15:guide id="2" orient="horz" pos="2750" userDrawn="1">
          <p15:clr>
            <a:srgbClr val="A4A3A4"/>
          </p15:clr>
        </p15:guide>
        <p15:guide id="3" orient="horz" pos="255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1701" userDrawn="1">
          <p15:clr>
            <a:srgbClr val="A4A3A4"/>
          </p15:clr>
        </p15:guide>
        <p15:guide id="9" pos="5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6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520"/>
    <a:srgbClr val="543A90"/>
    <a:srgbClr val="808000"/>
    <a:srgbClr val="669900"/>
    <a:srgbClr val="000000"/>
    <a:srgbClr val="969696"/>
    <a:srgbClr val="AE0000"/>
    <a:srgbClr val="FFFFFF"/>
    <a:srgbClr val="00CC99"/>
    <a:srgbClr val="00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49" autoAdjust="0"/>
    <p:restoredTop sz="87469" autoAdjust="0"/>
  </p:normalViewPr>
  <p:slideViewPr>
    <p:cSldViewPr>
      <p:cViewPr varScale="1">
        <p:scale>
          <a:sx n="103" d="100"/>
          <a:sy n="103" d="100"/>
        </p:scale>
        <p:origin x="198" y="132"/>
      </p:cViewPr>
      <p:guideLst>
        <p:guide orient="horz" pos="2432"/>
        <p:guide orient="horz" pos="2750"/>
        <p:guide orient="horz" pos="255"/>
        <p:guide orient="horz" pos="1207"/>
        <p:guide orient="horz" pos="3884"/>
        <p:guide pos="2880"/>
        <p:guide pos="1701"/>
        <p:guide pos="5329"/>
      </p:guideLst>
    </p:cSldViewPr>
  </p:slideViewPr>
  <p:outlineViewPr>
    <p:cViewPr>
      <p:scale>
        <a:sx n="33" d="100"/>
        <a:sy n="33" d="100"/>
      </p:scale>
      <p:origin x="0" y="202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302"/>
    </p:cViewPr>
  </p:sorterViewPr>
  <p:notesViewPr>
    <p:cSldViewPr>
      <p:cViewPr varScale="1">
        <p:scale>
          <a:sx n="67" d="100"/>
          <a:sy n="67" d="100"/>
        </p:scale>
        <p:origin x="-1968" y="-108"/>
      </p:cViewPr>
      <p:guideLst>
        <p:guide orient="horz" pos="2956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Tono</c:v>
                </c:pt>
              </c:strCache>
            </c:strRef>
          </c:tx>
          <c:spPr>
            <a:solidFill>
              <a:srgbClr val="FF6600"/>
            </a:solidFill>
            <a:ln w="996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92C068"/>
              </a:solidFill>
              <a:ln w="19936">
                <a:noFill/>
              </a:ln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FF6600"/>
              </a:solidFill>
              <a:ln w="19936">
                <a:noFill/>
              </a:ln>
              <a:scene3d>
                <a:camera prst="orthographicFront"/>
                <a:lightRig rig="threePt" dir="t"/>
              </a:scene3d>
            </c:spPr>
          </c:dPt>
          <c:dLbls>
            <c:numFmt formatCode="0%" sourceLinked="0"/>
            <c:spPr>
              <a:noFill/>
              <a:ln w="1993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Calibri" pitchFamily="34" charset="0"/>
                    <a:ea typeface="Arial"/>
                    <a:cs typeface="Arial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Sheet1!$B$1:$C$1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12"/>
      </c:pieChart>
    </c:plotArea>
    <c:legend>
      <c:legendPos val="t"/>
      <c:layout>
        <c:manualLayout>
          <c:xMode val="edge"/>
          <c:yMode val="edge"/>
          <c:x val="0.53779775809311059"/>
          <c:y val="9.8870327210279371E-2"/>
          <c:w val="0.20099193396182632"/>
          <c:h val="0.11374591753810299"/>
        </c:manualLayout>
      </c:layout>
      <c:overlay val="0"/>
      <c:spPr>
        <a:noFill/>
        <a:ln w="19936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333333"/>
              </a:solidFill>
              <a:latin typeface="Calibri" pitchFamily="34" charset="0"/>
              <a:ea typeface="Arial"/>
              <a:cs typeface="Arial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Tono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96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936">
                <a:noFill/>
              </a:ln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FF6600"/>
              </a:solidFill>
              <a:ln w="19936">
                <a:noFill/>
              </a:ln>
              <a:scene3d>
                <a:camera prst="orthographicFront"/>
                <a:lightRig rig="threePt" dir="t"/>
              </a:scene3d>
            </c:spPr>
          </c:dPt>
          <c:dLbls>
            <c:numFmt formatCode="0%" sourceLinked="0"/>
            <c:spPr>
              <a:noFill/>
              <a:ln w="1993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Calibri" pitchFamily="34" charset="0"/>
                    <a:ea typeface="Arial"/>
                    <a:cs typeface="Arial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Sheet1!$B$1:$C$1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99"/>
      </c:pieChart>
    </c:plotArea>
    <c:legend>
      <c:legendPos val="t"/>
      <c:layout>
        <c:manualLayout>
          <c:xMode val="edge"/>
          <c:yMode val="edge"/>
          <c:x val="0.65960660489543588"/>
          <c:y val="0.11091576586754912"/>
          <c:w val="0.20361186805003131"/>
          <c:h val="0.11535331005712149"/>
        </c:manualLayout>
      </c:layout>
      <c:overlay val="0"/>
      <c:spPr>
        <a:noFill/>
        <a:ln w="19936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333333"/>
              </a:solidFill>
              <a:latin typeface="Calibri" pitchFamily="34" charset="0"/>
              <a:ea typeface="Arial"/>
              <a:cs typeface="Arial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80953109061399"/>
          <c:y val="5.2244723334365202E-2"/>
          <c:w val="0.78165215524884102"/>
          <c:h val="0.870150008176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Jovenes</c:v>
                </c:pt>
              </c:strCache>
            </c:strRef>
          </c:tx>
          <c:spPr>
            <a:solidFill>
              <a:srgbClr val="92C06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Hoja1!$A$2:$A$10</c:f>
              <c:numCache>
                <c:formatCode>General</c:formatCode>
                <c:ptCount val="9"/>
              </c:numCache>
            </c:numRef>
          </c:cat>
          <c:val>
            <c:numRef>
              <c:f>Hoja1!$B$2:$B$10</c:f>
              <c:numCache>
                <c:formatCode>0%</c:formatCode>
                <c:ptCount val="9"/>
                <c:pt idx="0">
                  <c:v>0.61</c:v>
                </c:pt>
                <c:pt idx="1">
                  <c:v>0.61</c:v>
                </c:pt>
                <c:pt idx="2">
                  <c:v>0.49</c:v>
                </c:pt>
                <c:pt idx="3">
                  <c:v>0.46</c:v>
                </c:pt>
                <c:pt idx="4">
                  <c:v>0.45</c:v>
                </c:pt>
                <c:pt idx="5">
                  <c:v>0.34</c:v>
                </c:pt>
                <c:pt idx="6">
                  <c:v>0.31</c:v>
                </c:pt>
                <c:pt idx="7">
                  <c:v>0.23</c:v>
                </c:pt>
                <c:pt idx="8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Universitarios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Hoja1!$A$2:$A$10</c:f>
              <c:numCache>
                <c:formatCode>General</c:formatCode>
                <c:ptCount val="9"/>
              </c:numCache>
            </c:numRef>
          </c:cat>
          <c:val>
            <c:numRef>
              <c:f>Hoja1!$C$2:$C$10</c:f>
              <c:numCache>
                <c:formatCode>0%</c:formatCode>
                <c:ptCount val="9"/>
                <c:pt idx="0">
                  <c:v>0.77</c:v>
                </c:pt>
                <c:pt idx="1">
                  <c:v>0.7</c:v>
                </c:pt>
                <c:pt idx="2">
                  <c:v>0.56000000000000005</c:v>
                </c:pt>
                <c:pt idx="3">
                  <c:v>0.5</c:v>
                </c:pt>
                <c:pt idx="4">
                  <c:v>0.47</c:v>
                </c:pt>
                <c:pt idx="5">
                  <c:v>0.39</c:v>
                </c:pt>
                <c:pt idx="6">
                  <c:v>0.24</c:v>
                </c:pt>
                <c:pt idx="7">
                  <c:v>0.26</c:v>
                </c:pt>
                <c:pt idx="8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6299648"/>
        <c:axId val="76301440"/>
      </c:barChart>
      <c:catAx>
        <c:axId val="76299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es-MX"/>
          </a:p>
        </c:txPr>
        <c:crossAx val="76301440"/>
        <c:crosses val="autoZero"/>
        <c:auto val="1"/>
        <c:lblAlgn val="ctr"/>
        <c:lblOffset val="100"/>
        <c:noMultiLvlLbl val="0"/>
      </c:catAx>
      <c:valAx>
        <c:axId val="76301440"/>
        <c:scaling>
          <c:orientation val="minMax"/>
          <c:max val="1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es-MX"/>
          </a:p>
        </c:txPr>
        <c:crossAx val="7629964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80953109061397"/>
          <c:y val="5.2244723334365223E-2"/>
          <c:w val="0.78165215524884069"/>
          <c:h val="0.870150008176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C068"/>
            </a:solidFill>
          </c:spPr>
          <c:invertIfNegative val="0"/>
          <c:dLbls>
            <c:dLbl>
              <c:idx val="0"/>
              <c:layout>
                <c:manualLayout>
                  <c:x val="3.1357031758376057E-2"/>
                  <c:y val="2.3089838090552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17909121208755E-2"/>
                  <c:y val="2.0374153438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759279272000089E-2"/>
                  <c:y val="1.411872315505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59279272000089E-2"/>
                  <c:y val="7.8642391899958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908608576488431E-2"/>
                  <c:y val="6.5305904167956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1"/>
              <a:lstStyle/>
              <a:p>
                <a:pPr>
                  <a:defRPr sz="1400" b="0">
                    <a:latin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Hoja1!$B$2:$B$3</c:f>
              <c:numCache>
                <c:formatCode>###0%</c:formatCode>
                <c:ptCount val="2"/>
                <c:pt idx="0">
                  <c:v>0.4</c:v>
                </c:pt>
                <c:pt idx="1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150903867824025E-2"/>
                  <c:y val="3.2943618509508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709587823575156E-2"/>
                  <c:y val="8.9681078519620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33572027350503E-2"/>
                  <c:y val="2.9893100389975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033572027350503E-2"/>
                  <c:y val="1.09606768576503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</c:numCache>
            </c:numRef>
          </c:cat>
          <c:val>
            <c:numRef>
              <c:f>Hoja1!$C$2:$C$3</c:f>
              <c:numCache>
                <c:formatCode>###0%</c:formatCode>
                <c:ptCount val="2"/>
                <c:pt idx="0">
                  <c:v>0.56000000000000005</c:v>
                </c:pt>
                <c:pt idx="1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7478144"/>
        <c:axId val="77484032"/>
      </c:barChart>
      <c:catAx>
        <c:axId val="774781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es-MX"/>
          </a:p>
        </c:txPr>
        <c:crossAx val="77484032"/>
        <c:crosses val="autoZero"/>
        <c:auto val="1"/>
        <c:lblAlgn val="ctr"/>
        <c:lblOffset val="100"/>
        <c:noMultiLvlLbl val="0"/>
      </c:catAx>
      <c:valAx>
        <c:axId val="77484032"/>
        <c:scaling>
          <c:orientation val="minMax"/>
        </c:scaling>
        <c:delete val="0"/>
        <c:axPos val="b"/>
        <c:numFmt formatCode="###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es-MX"/>
          </a:p>
        </c:txPr>
        <c:crossAx val="7747814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4430777532655"/>
          <c:y val="4.9571836675313181E-2"/>
          <c:w val="0.78165215524884069"/>
          <c:h val="0.870150008176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Estudiantes</c:v>
                </c:pt>
              </c:strCache>
            </c:strRef>
          </c:tx>
          <c:spPr>
            <a:solidFill>
              <a:srgbClr val="92C06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</c:numCache>
            </c:numRef>
          </c:cat>
          <c:val>
            <c:numRef>
              <c:f>Hoja1!$B$2:$B$6</c:f>
              <c:numCache>
                <c:formatCode>###0%</c:formatCode>
                <c:ptCount val="5"/>
                <c:pt idx="0">
                  <c:v>0.08</c:v>
                </c:pt>
                <c:pt idx="1">
                  <c:v>0.38</c:v>
                </c:pt>
                <c:pt idx="2">
                  <c:v>0.22</c:v>
                </c:pt>
                <c:pt idx="3">
                  <c:v>0.27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7621120"/>
        <c:axId val="77622656"/>
      </c:barChart>
      <c:catAx>
        <c:axId val="77621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es-MX"/>
          </a:p>
        </c:txPr>
        <c:crossAx val="77622656"/>
        <c:crosses val="autoZero"/>
        <c:auto val="1"/>
        <c:lblAlgn val="ctr"/>
        <c:lblOffset val="100"/>
        <c:noMultiLvlLbl val="0"/>
      </c:catAx>
      <c:valAx>
        <c:axId val="77622656"/>
        <c:scaling>
          <c:orientation val="minMax"/>
          <c:max val="1"/>
          <c:min val="0"/>
        </c:scaling>
        <c:delete val="0"/>
        <c:axPos val="b"/>
        <c:numFmt formatCode="###0%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itchFamily="34" charset="0"/>
              </a:defRPr>
            </a:pPr>
            <a:endParaRPr lang="es-MX"/>
          </a:p>
        </c:txPr>
        <c:crossAx val="7762112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3078249070786"/>
          <c:y val="4.404356602739793E-2"/>
          <c:w val="0.78165215524884069"/>
          <c:h val="0.870150008176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Estudiantes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</c:numCache>
            </c:numRef>
          </c:cat>
          <c:val>
            <c:numRef>
              <c:f>Hoja1!$B$2:$B$6</c:f>
              <c:numCache>
                <c:formatCode>###0%</c:formatCode>
                <c:ptCount val="5"/>
                <c:pt idx="0">
                  <c:v>0.03</c:v>
                </c:pt>
                <c:pt idx="1">
                  <c:v>0.36</c:v>
                </c:pt>
                <c:pt idx="2">
                  <c:v>0.39</c:v>
                </c:pt>
                <c:pt idx="3">
                  <c:v>0.19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7647232"/>
        <c:axId val="77653120"/>
      </c:barChart>
      <c:catAx>
        <c:axId val="77647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es-MX"/>
          </a:p>
        </c:txPr>
        <c:crossAx val="77653120"/>
        <c:crosses val="autoZero"/>
        <c:auto val="1"/>
        <c:lblAlgn val="ctr"/>
        <c:lblOffset val="100"/>
        <c:noMultiLvlLbl val="0"/>
      </c:catAx>
      <c:valAx>
        <c:axId val="77653120"/>
        <c:scaling>
          <c:orientation val="minMax"/>
          <c:max val="1"/>
          <c:min val="0"/>
        </c:scaling>
        <c:delete val="0"/>
        <c:axPos val="b"/>
        <c:numFmt formatCode="###0%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itchFamily="34" charset="0"/>
              </a:defRPr>
            </a:pPr>
            <a:endParaRPr lang="es-MX"/>
          </a:p>
        </c:txPr>
        <c:crossAx val="7764723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7739" cy="4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3" tIns="47137" rIns="94273" bIns="47137" numCol="1" anchor="t" anchorCtr="0" compatLnSpc="1">
            <a:prstTxWarp prst="textNoShape">
              <a:avLst/>
            </a:prstTxWarp>
          </a:bodyPr>
          <a:lstStyle>
            <a:lvl1pPr defTabSz="942094">
              <a:defRPr sz="1200"/>
            </a:lvl1pPr>
          </a:lstStyle>
          <a:p>
            <a:endParaRPr lang="es-ES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3" tIns="47137" rIns="94273" bIns="47137" numCol="1" anchor="t" anchorCtr="0" compatLnSpc="1">
            <a:prstTxWarp prst="textNoShape">
              <a:avLst/>
            </a:prstTxWarp>
          </a:bodyPr>
          <a:lstStyle>
            <a:lvl1pPr algn="r" defTabSz="942094">
              <a:defRPr sz="1200"/>
            </a:lvl1pPr>
          </a:lstStyle>
          <a:p>
            <a:endParaRPr lang="es-ES" dirty="0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919958"/>
            <a:ext cx="3077739" cy="4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3" tIns="47137" rIns="94273" bIns="47137" numCol="1" anchor="b" anchorCtr="0" compatLnSpc="1">
            <a:prstTxWarp prst="textNoShape">
              <a:avLst/>
            </a:prstTxWarp>
          </a:bodyPr>
          <a:lstStyle>
            <a:lvl1pPr defTabSz="942094">
              <a:defRPr sz="1200"/>
            </a:lvl1pPr>
          </a:lstStyle>
          <a:p>
            <a:endParaRPr lang="es-ES" dirty="0">
              <a:latin typeface="Calibri" pitchFamily="34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958"/>
            <a:ext cx="3077739" cy="4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73" tIns="47137" rIns="94273" bIns="47137" numCol="1" anchor="b" anchorCtr="0" compatLnSpc="1">
            <a:prstTxWarp prst="textNoShape">
              <a:avLst/>
            </a:prstTxWarp>
          </a:bodyPr>
          <a:lstStyle>
            <a:lvl1pPr algn="r" defTabSz="942094">
              <a:defRPr sz="1200"/>
            </a:lvl1pPr>
          </a:lstStyle>
          <a:p>
            <a:fld id="{69325C98-9343-41FA-8043-76FD48291953}" type="slidenum">
              <a:rPr lang="es-ES">
                <a:latin typeface="Calibri" pitchFamily="34" charset="0"/>
              </a:rPr>
              <a:pPr/>
              <a:t>‹Nº›</a:t>
            </a:fld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9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7739" cy="4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7" rIns="92515" bIns="46257" numCol="1" anchor="t" anchorCtr="0" compatLnSpc="1">
            <a:prstTxWarp prst="textNoShape">
              <a:avLst/>
            </a:prstTxWarp>
          </a:bodyPr>
          <a:lstStyle>
            <a:lvl1pPr defTabSz="925624">
              <a:defRPr sz="1200">
                <a:latin typeface="Calibri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5" y="0"/>
            <a:ext cx="3077739" cy="4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7" rIns="92515" bIns="46257" numCol="1" anchor="t" anchorCtr="0" compatLnSpc="1">
            <a:prstTxWarp prst="textNoShape">
              <a:avLst/>
            </a:prstTxWarp>
          </a:bodyPr>
          <a:lstStyle>
            <a:lvl1pPr algn="r" defTabSz="925624">
              <a:defRPr sz="1200">
                <a:latin typeface="Calibri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1675"/>
            <a:ext cx="4697413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9" y="4459159"/>
            <a:ext cx="5681980" cy="42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7" rIns="92515" bIns="46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dirty="0" smtClean="0"/>
              <a:t>Haga clic para modificar el estilo de texto del patrón</a:t>
            </a:r>
          </a:p>
          <a:p>
            <a:pPr lvl="1"/>
            <a:r>
              <a:rPr lang="es-MX" dirty="0" smtClean="0"/>
              <a:t>Segundo nivel</a:t>
            </a:r>
          </a:p>
          <a:p>
            <a:pPr lvl="2"/>
            <a:r>
              <a:rPr lang="es-MX" dirty="0" smtClean="0"/>
              <a:t>Tercer nivel</a:t>
            </a:r>
          </a:p>
          <a:p>
            <a:pPr lvl="3"/>
            <a:r>
              <a:rPr lang="es-MX" dirty="0" smtClean="0"/>
              <a:t>Cuarto nivel</a:t>
            </a:r>
          </a:p>
          <a:p>
            <a:pPr lvl="4"/>
            <a:r>
              <a:rPr lang="es-MX" dirty="0" smtClean="0"/>
              <a:t>Quinto nivel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918308"/>
            <a:ext cx="3077739" cy="4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7" rIns="92515" bIns="46257" numCol="1" anchor="b" anchorCtr="0" compatLnSpc="1">
            <a:prstTxWarp prst="textNoShape">
              <a:avLst/>
            </a:prstTxWarp>
          </a:bodyPr>
          <a:lstStyle>
            <a:lvl1pPr defTabSz="925624">
              <a:defRPr sz="1200">
                <a:latin typeface="Calibri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5" y="8918308"/>
            <a:ext cx="3077739" cy="4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5" tIns="46257" rIns="92515" bIns="46257" numCol="1" anchor="b" anchorCtr="0" compatLnSpc="1">
            <a:prstTxWarp prst="textNoShape">
              <a:avLst/>
            </a:prstTxWarp>
          </a:bodyPr>
          <a:lstStyle>
            <a:lvl1pPr algn="r" defTabSz="925624">
              <a:defRPr sz="1200">
                <a:latin typeface="Calibri" pitchFamily="34" charset="0"/>
              </a:defRPr>
            </a:lvl1pPr>
          </a:lstStyle>
          <a:p>
            <a:fld id="{7797756E-7C2C-46FB-AF6A-9796C3C1B83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828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56E-7C2C-46FB-AF6A-9796C3C1B83E}" type="slidenum">
              <a:rPr lang="es-MX" smtClean="0">
                <a:solidFill>
                  <a:srgbClr val="000000"/>
                </a:solidFill>
              </a:rPr>
              <a:pPr/>
              <a:t>1</a:t>
            </a:fld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3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3147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698500"/>
            <a:ext cx="4649787" cy="34861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500" y="4415134"/>
            <a:ext cx="5714389" cy="4182067"/>
          </a:xfrm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73729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91463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756E-7C2C-46FB-AF6A-9796C3C1B83E}" type="slidenum">
              <a:rPr lang="es-MX" smtClean="0">
                <a:solidFill>
                  <a:srgbClr val="000000"/>
                </a:solidFill>
              </a:rPr>
              <a:pPr/>
              <a:t>15</a:t>
            </a:fld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6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9563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9593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2172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7884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6433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698500"/>
            <a:ext cx="4649787" cy="34861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500" y="4415134"/>
            <a:ext cx="5714389" cy="4182067"/>
          </a:xfrm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199582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1585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0187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523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41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5820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530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931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1426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8513763" y="231775"/>
            <a:ext cx="666750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fld id="{ACCBFD91-5A09-442F-9975-840DCA3BCF35}" type="slidenum">
              <a:rPr lang="es-MX" sz="12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 eaLnBrk="0" hangingPunct="0"/>
              <a:t>‹Nº›</a:t>
            </a:fld>
            <a:endParaRPr lang="es-MX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09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J:\Logos\Logos por faby\MR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862" y="6242538"/>
            <a:ext cx="501156" cy="615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https://cidecyd.files.wordpress.com/2014/07/logos40.png?w=30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174" y="6233744"/>
            <a:ext cx="540574" cy="615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https://upload.wikimedia.org/wikipedia/commons/0/0b/Logocolef.jpg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8376" y="6313613"/>
            <a:ext cx="1350437" cy="416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J:\Logos\Logo FCE rojo_negro.tif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9305" y="6242538"/>
            <a:ext cx="664095" cy="615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J:\Logos\variacion5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62" y="6233744"/>
            <a:ext cx="846297" cy="61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J:\Logos\Logos por faby\logo_unam_color (2).jpg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5195" r="8441" b="4545"/>
          <a:stretch/>
        </p:blipFill>
        <p:spPr bwMode="auto">
          <a:xfrm>
            <a:off x="6988974" y="6242538"/>
            <a:ext cx="618094" cy="61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96" y="6265893"/>
            <a:ext cx="1086301" cy="464321"/>
          </a:xfrm>
          <a:prstGeom prst="rect">
            <a:avLst/>
          </a:prstGeom>
        </p:spPr>
      </p:pic>
      <p:pic>
        <p:nvPicPr>
          <p:cNvPr id="16" name="Imagen 15" descr="J:\Logos\Logos por faby\LOGOIBERO.jpg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80" y="6265893"/>
            <a:ext cx="751766" cy="592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57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007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3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409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565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078-E43C-4810-903E-10DB9B081AA0}" type="datetimeFigureOut">
              <a:rPr lang="es-MX" smtClean="0"/>
              <a:t>03/11/2015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6427-4D40-4833-80C2-A6332976C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185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tif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388350" y="246063"/>
            <a:ext cx="666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978B905-1554-4370-88EB-0D11D84C96D3}" type="slidenum">
              <a:rPr lang="es-MX" sz="1400" b="1">
                <a:latin typeface="Calibri" pitchFamily="34" charset="0"/>
                <a:cs typeface="Calibri" pitchFamily="34" charset="0"/>
              </a:rPr>
              <a:pPr algn="r">
                <a:defRPr/>
              </a:pPr>
              <a:t>‹Nº›</a:t>
            </a:fld>
            <a:endParaRPr lang="es-MX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8561052" y="6495876"/>
            <a:ext cx="547452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fld id="{ACCBFD91-5A09-442F-9975-840DCA3BCF35}" type="slidenum">
              <a:rPr lang="es-MX" sz="1200" b="1">
                <a:solidFill>
                  <a:srgbClr val="553B89"/>
                </a:solidFill>
                <a:latin typeface="Calibri" pitchFamily="34" charset="0"/>
                <a:cs typeface="Calibri" pitchFamily="34" charset="0"/>
              </a:rPr>
              <a:pPr eaLnBrk="0" hangingPunct="0"/>
              <a:t>‹Nº›</a:t>
            </a:fld>
            <a:endParaRPr lang="es-MX" sz="1200" b="1" dirty="0">
              <a:solidFill>
                <a:srgbClr val="553B8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70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CC0000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CC0000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CC0000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CC00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CC00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CC00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CC00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CC0000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43A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F6A5078-E43C-4810-903E-10DB9B081AA0}" type="datetimeFigureOut">
              <a:rPr lang="es-MX" smtClean="0"/>
              <a:pPr/>
              <a:t>03/11/2015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F986427-4D40-4833-80C2-A6332976C78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939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J:\Logos\Logos por faby\MR.jp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862" y="6242538"/>
            <a:ext cx="501156" cy="615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https://cidecyd.files.wordpress.com/2014/07/logos40.png?w=300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174" y="6233744"/>
            <a:ext cx="540574" cy="615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https://upload.wikimedia.org/wikipedia/commons/0/0b/Logocolef.jpg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8376" y="6313613"/>
            <a:ext cx="1350437" cy="416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J:\Logos\Logo FCE rojo_negro.tif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9305" y="6242538"/>
            <a:ext cx="664095" cy="615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J:\Logos\variacion5.pn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62" y="6233744"/>
            <a:ext cx="846297" cy="61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J:\Logos\Logos por faby\logo_unam_color (2).jpg"/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5195" r="8441" b="4545"/>
          <a:stretch/>
        </p:blipFill>
        <p:spPr bwMode="auto">
          <a:xfrm>
            <a:off x="6988974" y="6242538"/>
            <a:ext cx="618094" cy="61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96" y="6265893"/>
            <a:ext cx="1086301" cy="464321"/>
          </a:xfrm>
          <a:prstGeom prst="rect">
            <a:avLst/>
          </a:prstGeom>
        </p:spPr>
      </p:pic>
      <p:pic>
        <p:nvPicPr>
          <p:cNvPr id="14" name="Imagen 13" descr="MORADO-01"/>
          <p:cNvPicPr/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t="12069" r="3052" b="9482"/>
          <a:stretch/>
        </p:blipFill>
        <p:spPr bwMode="auto">
          <a:xfrm>
            <a:off x="2051720" y="404664"/>
            <a:ext cx="1916785" cy="106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5" descr="J:\Logos\Logos por faby\LOGOIBERO.jpg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80" y="6265893"/>
            <a:ext cx="751766" cy="59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95" y="476673"/>
            <a:ext cx="2691401" cy="8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4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31853" y="107456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02988" y="97688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615818" y="4596810"/>
            <a:ext cx="2232844" cy="60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kern="0" noProof="0" dirty="0" smtClean="0">
                <a:latin typeface="Calibri" pitchFamily="34" charset="0"/>
                <a:ea typeface="+mj-ea"/>
                <a:cs typeface="+mj-cs"/>
              </a:rPr>
              <a:t>Noviembre, 2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015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1295338" y="2780928"/>
            <a:ext cx="6553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+mn-lt"/>
                <a:cs typeface="Times New Roman" panose="02020603050405020304" pitchFamily="18" charset="0"/>
              </a:rPr>
              <a:t>“Primera Encuesta Nacional sobre Consumo de Medios Digitales y Lectura</a:t>
            </a:r>
            <a:r>
              <a:rPr lang="es-MX" sz="2800" b="1" dirty="0" smtClean="0">
                <a:latin typeface="+mn-lt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8115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769783" y="895281"/>
            <a:ext cx="6164865" cy="12343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MX" sz="2000" b="1" kern="0" dirty="0" smtClean="0">
                <a:solidFill>
                  <a:srgbClr val="000000"/>
                </a:solidFill>
                <a:latin typeface="Calibri" pitchFamily="34" charset="0"/>
              </a:rPr>
              <a:t>Hay una </a:t>
            </a:r>
            <a:r>
              <a:rPr lang="es-MX" sz="2000" b="1" kern="0" dirty="0" smtClean="0">
                <a:latin typeface="Calibri" pitchFamily="34" charset="0"/>
              </a:rPr>
              <a:t>convivencia de la lectura en formato impreso y en formato digital.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7" y="4535408"/>
            <a:ext cx="648072" cy="6480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0295"/>
          <a:stretch/>
        </p:blipFill>
        <p:spPr>
          <a:xfrm>
            <a:off x="1643627" y="3678566"/>
            <a:ext cx="626116" cy="10801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r="8456"/>
          <a:stretch/>
        </p:blipFill>
        <p:spPr>
          <a:xfrm>
            <a:off x="1643627" y="5013176"/>
            <a:ext cx="720080" cy="13058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27" y="3019296"/>
            <a:ext cx="590414" cy="5904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49" y="3077894"/>
            <a:ext cx="548879" cy="5318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0295"/>
          <a:stretch/>
        </p:blipFill>
        <p:spPr>
          <a:xfrm>
            <a:off x="2511549" y="3678566"/>
            <a:ext cx="626116" cy="10801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19" y="5051428"/>
            <a:ext cx="979737" cy="1305860"/>
          </a:xfrm>
          <a:prstGeom prst="rect">
            <a:avLst/>
          </a:prstGeom>
        </p:spPr>
      </p:pic>
      <p:cxnSp>
        <p:nvCxnSpPr>
          <p:cNvPr id="12" name="Conector angular 11"/>
          <p:cNvCxnSpPr>
            <a:stCxn id="2" idx="3"/>
            <a:endCxn id="5" idx="1"/>
          </p:cNvCxnSpPr>
          <p:nvPr/>
        </p:nvCxnSpPr>
        <p:spPr>
          <a:xfrm flipV="1">
            <a:off x="1075299" y="4218626"/>
            <a:ext cx="568328" cy="640818"/>
          </a:xfrm>
          <a:prstGeom prst="bentConnector3">
            <a:avLst/>
          </a:prstGeom>
          <a:ln w="38100">
            <a:solidFill>
              <a:srgbClr val="543A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2" idx="3"/>
            <a:endCxn id="6" idx="1"/>
          </p:cNvCxnSpPr>
          <p:nvPr/>
        </p:nvCxnSpPr>
        <p:spPr>
          <a:xfrm>
            <a:off x="1075299" y="4859444"/>
            <a:ext cx="568328" cy="806662"/>
          </a:xfrm>
          <a:prstGeom prst="bentConnector3">
            <a:avLst/>
          </a:prstGeom>
          <a:ln w="38100">
            <a:solidFill>
              <a:srgbClr val="543A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667695" y="398520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Tw Cen MT" panose="020B0602020104020603" pitchFamily="34" charset="0"/>
              </a:rPr>
              <a:t>47%</a:t>
            </a:r>
            <a:endParaRPr lang="es-MX" sz="1800" b="1" dirty="0">
              <a:latin typeface="Tw Cen MT" panose="020B0602020104020603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511549" y="403396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Tw Cen MT" panose="020B0602020104020603" pitchFamily="34" charset="0"/>
              </a:rPr>
              <a:t>59%</a:t>
            </a:r>
            <a:endParaRPr lang="es-MX" sz="1800" b="1" dirty="0">
              <a:latin typeface="Tw Cen MT" panose="020B0602020104020603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642162" y="559148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66%</a:t>
            </a:r>
            <a:endParaRPr lang="es-MX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510437" y="561119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84%</a:t>
            </a:r>
            <a:endParaRPr lang="es-MX" sz="1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708299" y="2296021"/>
            <a:ext cx="52561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MX" sz="1800" kern="0" dirty="0" smtClean="0">
                <a:latin typeface="Calibri" pitchFamily="34" charset="0"/>
              </a:rPr>
              <a:t>La </a:t>
            </a:r>
            <a:r>
              <a:rPr lang="es-MX" sz="1800" b="1" kern="0" dirty="0" smtClean="0">
                <a:latin typeface="Calibri" pitchFamily="34" charset="0"/>
              </a:rPr>
              <a:t>lectura digital responde </a:t>
            </a:r>
            <a:r>
              <a:rPr lang="es-MX" sz="1800" b="1" kern="0" dirty="0">
                <a:latin typeface="Calibri" pitchFamily="34" charset="0"/>
              </a:rPr>
              <a:t>en mayor medida a necesidades funcionales y </a:t>
            </a:r>
            <a:r>
              <a:rPr lang="es-MX" sz="1800" b="1" kern="0" dirty="0" smtClean="0">
                <a:latin typeface="Calibri" pitchFamily="34" charset="0"/>
              </a:rPr>
              <a:t>de formatos cortos</a:t>
            </a:r>
            <a:r>
              <a:rPr lang="es-MX" sz="1600" kern="0" dirty="0" smtClean="0">
                <a:latin typeface="Calibri" pitchFamily="34" charset="0"/>
              </a:rPr>
              <a:t>.</a:t>
            </a:r>
          </a:p>
          <a:p>
            <a:pPr algn="ctr">
              <a:spcBef>
                <a:spcPts val="0"/>
              </a:spcBef>
            </a:pPr>
            <a:r>
              <a:rPr lang="es-MX" sz="1800" b="1" kern="0" dirty="0" smtClean="0">
                <a:latin typeface="Calibri" pitchFamily="34" charset="0"/>
              </a:rPr>
              <a:t>La </a:t>
            </a:r>
            <a:r>
              <a:rPr lang="es-MX" sz="1800" b="1" kern="0" dirty="0">
                <a:latin typeface="Calibri" pitchFamily="34" charset="0"/>
              </a:rPr>
              <a:t>lectura impresa está más asociada a la literatura. </a:t>
            </a:r>
          </a:p>
          <a:p>
            <a:pPr algn="ctr">
              <a:spcBef>
                <a:spcPts val="0"/>
              </a:spcBef>
            </a:pPr>
            <a:endParaRPr lang="es-MX" sz="16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3061" y="3507656"/>
            <a:ext cx="5237210" cy="301103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53874" y="3914126"/>
            <a:ext cx="139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w Cen MT" panose="020B0602020104020603" pitchFamily="34" charset="0"/>
              </a:rPr>
              <a:t>Acostumbran leer libros</a:t>
            </a:r>
            <a:endParaRPr lang="es-MX" sz="1600" dirty="0">
              <a:latin typeface="Tw Cen MT" panose="020B0602020104020603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452504" y="4727523"/>
            <a:ext cx="1823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w Cen MT" panose="020B0602020104020603" pitchFamily="34" charset="0"/>
              </a:rPr>
              <a:t>Formato digital</a:t>
            </a:r>
            <a:endParaRPr lang="es-MX" sz="1600" dirty="0">
              <a:latin typeface="Tw Cen MT" panose="020B0602020104020603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415993" y="6292247"/>
            <a:ext cx="1823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w Cen MT" panose="020B0602020104020603" pitchFamily="34" charset="0"/>
              </a:rPr>
              <a:t>Formato impreso</a:t>
            </a:r>
            <a:endParaRPr lang="es-MX" sz="1600" dirty="0">
              <a:latin typeface="Tw Cen MT" panose="020B0602020104020603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641944" y="4354533"/>
            <a:ext cx="432048" cy="9629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redondeado 21"/>
          <p:cNvSpPr/>
          <p:nvPr/>
        </p:nvSpPr>
        <p:spPr>
          <a:xfrm>
            <a:off x="7974664" y="4365104"/>
            <a:ext cx="432048" cy="9629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redondeado 22"/>
          <p:cNvSpPr/>
          <p:nvPr/>
        </p:nvSpPr>
        <p:spPr>
          <a:xfrm>
            <a:off x="6200752" y="5301208"/>
            <a:ext cx="43204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redondeado 23"/>
          <p:cNvSpPr/>
          <p:nvPr/>
        </p:nvSpPr>
        <p:spPr>
          <a:xfrm>
            <a:off x="6200752" y="5895560"/>
            <a:ext cx="43204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redondeado 24"/>
          <p:cNvSpPr/>
          <p:nvPr/>
        </p:nvSpPr>
        <p:spPr>
          <a:xfrm>
            <a:off x="7524328" y="5301208"/>
            <a:ext cx="43204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redondeado 27"/>
          <p:cNvSpPr/>
          <p:nvPr/>
        </p:nvSpPr>
        <p:spPr>
          <a:xfrm>
            <a:off x="7524328" y="5903560"/>
            <a:ext cx="43204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3 CuadroTexto"/>
          <p:cNvSpPr txBox="1"/>
          <p:nvPr/>
        </p:nvSpPr>
        <p:spPr>
          <a:xfrm>
            <a:off x="-14816" y="62351"/>
            <a:ext cx="3065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Calibri" pitchFamily="34" charset="0"/>
              </a:rPr>
              <a:t>¿En qué formato leen?</a:t>
            </a:r>
            <a:endParaRPr lang="es-MX" sz="2400" b="1" dirty="0">
              <a:latin typeface="Calibri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2" y="784929"/>
            <a:ext cx="1062842" cy="1176577"/>
          </a:xfrm>
          <a:prstGeom prst="rect">
            <a:avLst/>
          </a:prstGeom>
        </p:spPr>
      </p:pic>
      <p:sp>
        <p:nvSpPr>
          <p:cNvPr id="32" name="2 Marcador de contenido"/>
          <p:cNvSpPr txBox="1">
            <a:spLocks/>
          </p:cNvSpPr>
          <p:nvPr/>
        </p:nvSpPr>
        <p:spPr>
          <a:xfrm>
            <a:off x="-14816" y="1973247"/>
            <a:ext cx="3542191" cy="12343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s-MX" sz="2000" b="1" kern="0" dirty="0" smtClean="0">
              <a:solidFill>
                <a:srgbClr val="543A90"/>
              </a:solidFill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MX" sz="2000" b="1" kern="0" dirty="0" smtClean="0">
                <a:solidFill>
                  <a:srgbClr val="543A90"/>
                </a:solidFill>
                <a:latin typeface="Calibri" pitchFamily="34" charset="0"/>
              </a:rPr>
              <a:t>El consumo de libros tiene más peso en formato impreso.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9786" y="2056423"/>
            <a:ext cx="9134214" cy="10396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3527375" y="2039303"/>
            <a:ext cx="1" cy="481869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2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redondeado 32"/>
          <p:cNvSpPr/>
          <p:nvPr/>
        </p:nvSpPr>
        <p:spPr>
          <a:xfrm>
            <a:off x="1001710" y="4487888"/>
            <a:ext cx="3096344" cy="181870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69285" y="800740"/>
            <a:ext cx="3984537" cy="10287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s-MX" sz="16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El </a:t>
            </a:r>
            <a:r>
              <a:rPr lang="es-MX" sz="1600" kern="0" dirty="0">
                <a:solidFill>
                  <a:srgbClr val="000000"/>
                </a:solidFill>
                <a:latin typeface="Calibri" pitchFamily="34" charset="0"/>
              </a:rPr>
              <a:t>acceso a </a:t>
            </a:r>
            <a:r>
              <a:rPr lang="es-MX" sz="1800" b="1" kern="0" dirty="0">
                <a:solidFill>
                  <a:srgbClr val="543A90"/>
                </a:solidFill>
                <a:latin typeface="Calibri" pitchFamily="34" charset="0"/>
              </a:rPr>
              <a:t>libros en formato digital es principalmente </a:t>
            </a:r>
            <a:r>
              <a:rPr lang="es-MX" sz="1800" b="1" kern="0" dirty="0" smtClean="0">
                <a:solidFill>
                  <a:srgbClr val="543A90"/>
                </a:solidFill>
                <a:latin typeface="Calibri" pitchFamily="34" charset="0"/>
              </a:rPr>
              <a:t>gratuita </a:t>
            </a:r>
            <a:r>
              <a:rPr lang="es-MX" sz="1600" kern="0" dirty="0">
                <a:solidFill>
                  <a:srgbClr val="000000"/>
                </a:solidFill>
                <a:latin typeface="Calibri" pitchFamily="34" charset="0"/>
              </a:rPr>
              <a:t>a través de </a:t>
            </a: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internet.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5" y="2774376"/>
            <a:ext cx="632425" cy="6324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47596" y="2163801"/>
            <a:ext cx="139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w Cen MT" panose="020B0602020104020603" pitchFamily="34" charset="0"/>
              </a:rPr>
              <a:t>Compran libros digitales</a:t>
            </a:r>
            <a:endParaRPr lang="es-MX" sz="1600" dirty="0">
              <a:latin typeface="Tw Cen MT" panose="020B06020201040206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776" y="2158162"/>
            <a:ext cx="590414" cy="5904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80" y="2984529"/>
            <a:ext cx="548879" cy="53181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104470" y="2100590"/>
            <a:ext cx="710964" cy="711195"/>
          </a:xfrm>
          <a:prstGeom prst="ellipse">
            <a:avLst/>
          </a:prstGeom>
          <a:noFill/>
          <a:ln>
            <a:solidFill>
              <a:srgbClr val="808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11%</a:t>
            </a:r>
            <a:endParaRPr lang="es-MX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104470" y="2894840"/>
            <a:ext cx="710964" cy="71119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15%</a:t>
            </a:r>
            <a:endParaRPr lang="es-MX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ector recto de flecha 12"/>
          <p:cNvCxnSpPr>
            <a:stCxn id="7" idx="3"/>
            <a:endCxn id="9" idx="2"/>
          </p:cNvCxnSpPr>
          <p:nvPr/>
        </p:nvCxnSpPr>
        <p:spPr>
          <a:xfrm>
            <a:off x="1828190" y="2453369"/>
            <a:ext cx="276280" cy="2819"/>
          </a:xfrm>
          <a:prstGeom prst="straightConnector1">
            <a:avLst/>
          </a:prstGeom>
          <a:ln w="38100">
            <a:solidFill>
              <a:srgbClr val="8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3101423" y="2175408"/>
            <a:ext cx="1252399" cy="568753"/>
          </a:xfrm>
          <a:prstGeom prst="roundRect">
            <a:avLst/>
          </a:prstGeom>
          <a:noFill/>
          <a:ln>
            <a:solidFill>
              <a:srgbClr val="808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</a:rPr>
              <a:t>$512.00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040356" y="1781140"/>
            <a:ext cx="1394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w Cen MT" panose="020B0602020104020603" pitchFamily="34" charset="0"/>
              </a:rPr>
              <a:t>Inversión anual</a:t>
            </a:r>
            <a:endParaRPr lang="es-MX" sz="1600" dirty="0">
              <a:latin typeface="Tw Cen MT" panose="020B0602020104020603" pitchFamily="34" charset="0"/>
            </a:endParaRPr>
          </a:p>
        </p:txBody>
      </p:sp>
      <p:cxnSp>
        <p:nvCxnSpPr>
          <p:cNvPr id="18" name="Conector recto de flecha 17"/>
          <p:cNvCxnSpPr>
            <a:stCxn id="8" idx="3"/>
            <a:endCxn id="11" idx="2"/>
          </p:cNvCxnSpPr>
          <p:nvPr/>
        </p:nvCxnSpPr>
        <p:spPr>
          <a:xfrm>
            <a:off x="1761459" y="3250437"/>
            <a:ext cx="343011" cy="1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3110583" y="2977697"/>
            <a:ext cx="1243239" cy="56875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$871.00</a:t>
            </a:r>
            <a:endParaRPr lang="es-MX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Conector recto de flecha 21"/>
          <p:cNvCxnSpPr>
            <a:stCxn id="11" idx="6"/>
            <a:endCxn id="20" idx="1"/>
          </p:cNvCxnSpPr>
          <p:nvPr/>
        </p:nvCxnSpPr>
        <p:spPr>
          <a:xfrm>
            <a:off x="2815434" y="3250438"/>
            <a:ext cx="295149" cy="1163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9" idx="6"/>
            <a:endCxn id="15" idx="1"/>
          </p:cNvCxnSpPr>
          <p:nvPr/>
        </p:nvCxnSpPr>
        <p:spPr>
          <a:xfrm>
            <a:off x="2815434" y="2456188"/>
            <a:ext cx="285989" cy="3597"/>
          </a:xfrm>
          <a:prstGeom prst="straightConnector1">
            <a:avLst/>
          </a:prstGeom>
          <a:ln w="38100">
            <a:solidFill>
              <a:srgbClr val="8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" y="4257157"/>
            <a:ext cx="1266666" cy="1152666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827584" y="4487887"/>
            <a:ext cx="30963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0"/>
              </a:spcBef>
            </a:pPr>
            <a:r>
              <a:rPr lang="es-MX" sz="1800" b="1" kern="0" dirty="0">
                <a:solidFill>
                  <a:srgbClr val="000000"/>
                </a:solidFill>
                <a:latin typeface="Calibri" pitchFamily="34" charset="0"/>
              </a:rPr>
              <a:t>62% </a:t>
            </a:r>
            <a:r>
              <a:rPr lang="es-MX" sz="1400" kern="0" dirty="0">
                <a:solidFill>
                  <a:srgbClr val="000000"/>
                </a:solidFill>
                <a:latin typeface="Calibri" pitchFamily="34" charset="0"/>
              </a:rPr>
              <a:t>de los jóvenes en general y </a:t>
            </a:r>
            <a:r>
              <a:rPr lang="es-MX" sz="1800" b="1" kern="0" dirty="0">
                <a:solidFill>
                  <a:srgbClr val="000000"/>
                </a:solidFill>
                <a:latin typeface="Calibri" pitchFamily="34" charset="0"/>
              </a:rPr>
              <a:t>54% </a:t>
            </a:r>
            <a:r>
              <a:rPr lang="es-MX" sz="1400" kern="0" dirty="0">
                <a:solidFill>
                  <a:srgbClr val="000000"/>
                </a:solidFill>
                <a:latin typeface="Calibri" pitchFamily="34" charset="0"/>
              </a:rPr>
              <a:t>de los universitarios </a:t>
            </a:r>
            <a:r>
              <a:rPr lang="es-MX" sz="1800" b="1" kern="0" dirty="0" smtClean="0">
                <a:latin typeface="Calibri" pitchFamily="34" charset="0"/>
              </a:rPr>
              <a:t>leen </a:t>
            </a:r>
            <a:r>
              <a:rPr lang="es-MX" sz="1800" b="1" kern="0" dirty="0">
                <a:latin typeface="Calibri" pitchFamily="34" charset="0"/>
              </a:rPr>
              <a:t>los textos directamente desde internet</a:t>
            </a:r>
            <a:r>
              <a:rPr lang="es-MX" sz="1400" kern="0" dirty="0">
                <a:latin typeface="Calibri" pitchFamily="34" charset="0"/>
              </a:rPr>
              <a:t>, sobre todo </a:t>
            </a:r>
            <a:r>
              <a:rPr lang="es-MX" sz="1400" kern="0" dirty="0">
                <a:solidFill>
                  <a:srgbClr val="000000"/>
                </a:solidFill>
                <a:latin typeface="Calibri" pitchFamily="34" charset="0"/>
              </a:rPr>
              <a:t>en el teléfono celular (85% de los jóvenes en general y 82% de los universitarios</a:t>
            </a:r>
            <a:r>
              <a:rPr lang="es-MX" sz="1400" kern="0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s-MX" sz="14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941188" y="1217955"/>
            <a:ext cx="3852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MX" sz="1600" kern="0" dirty="0">
                <a:solidFill>
                  <a:srgbClr val="000000"/>
                </a:solidFill>
                <a:latin typeface="Calibri" pitchFamily="34" charset="0"/>
              </a:rPr>
              <a:t>Los </a:t>
            </a:r>
            <a:r>
              <a:rPr lang="es-MX" sz="1800" b="1" kern="0" dirty="0">
                <a:solidFill>
                  <a:srgbClr val="543A90"/>
                </a:solidFill>
                <a:latin typeface="Calibri" pitchFamily="34" charset="0"/>
              </a:rPr>
              <a:t>libros impresos se compran en mayor medida </a:t>
            </a:r>
            <a:r>
              <a:rPr lang="es-MX" sz="1600" kern="0" dirty="0">
                <a:solidFill>
                  <a:srgbClr val="000000"/>
                </a:solidFill>
                <a:latin typeface="Calibri" pitchFamily="34" charset="0"/>
              </a:rPr>
              <a:t>(principalmente nuevos</a:t>
            </a: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s-MX" sz="16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71" y="2325537"/>
            <a:ext cx="636369" cy="636369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4614667" y="2931570"/>
            <a:ext cx="139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w Cen MT" panose="020B0602020104020603" pitchFamily="34" charset="0"/>
              </a:rPr>
              <a:t>Compran libros impresos</a:t>
            </a:r>
            <a:endParaRPr lang="es-MX" sz="1600" dirty="0">
              <a:latin typeface="Tw Cen MT" panose="020B0602020104020603" pitchFamily="34" charset="0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2795" y="2180801"/>
            <a:ext cx="590414" cy="59041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99" y="3007168"/>
            <a:ext cx="548879" cy="531816"/>
          </a:xfrm>
          <a:prstGeom prst="rect">
            <a:avLst/>
          </a:prstGeom>
        </p:spPr>
      </p:pic>
      <p:sp>
        <p:nvSpPr>
          <p:cNvPr id="42" name="Elipse 41"/>
          <p:cNvSpPr/>
          <p:nvPr/>
        </p:nvSpPr>
        <p:spPr>
          <a:xfrm>
            <a:off x="6799489" y="2123229"/>
            <a:ext cx="710964" cy="711195"/>
          </a:xfrm>
          <a:prstGeom prst="ellipse">
            <a:avLst/>
          </a:prstGeom>
          <a:noFill/>
          <a:ln>
            <a:solidFill>
              <a:srgbClr val="808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57%</a:t>
            </a:r>
            <a:endParaRPr lang="es-MX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6799489" y="2917479"/>
            <a:ext cx="710964" cy="71119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70%</a:t>
            </a:r>
            <a:endParaRPr lang="es-MX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4" name="Conector recto de flecha 43"/>
          <p:cNvCxnSpPr>
            <a:stCxn id="40" idx="3"/>
            <a:endCxn id="42" idx="2"/>
          </p:cNvCxnSpPr>
          <p:nvPr/>
        </p:nvCxnSpPr>
        <p:spPr>
          <a:xfrm>
            <a:off x="6523209" y="2476008"/>
            <a:ext cx="276280" cy="2819"/>
          </a:xfrm>
          <a:prstGeom prst="straightConnector1">
            <a:avLst/>
          </a:prstGeom>
          <a:ln w="38100">
            <a:solidFill>
              <a:srgbClr val="8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redondeado 44"/>
          <p:cNvSpPr/>
          <p:nvPr/>
        </p:nvSpPr>
        <p:spPr>
          <a:xfrm>
            <a:off x="7796442" y="2198047"/>
            <a:ext cx="1252399" cy="568753"/>
          </a:xfrm>
          <a:prstGeom prst="roundRect">
            <a:avLst/>
          </a:prstGeom>
          <a:noFill/>
          <a:ln>
            <a:solidFill>
              <a:srgbClr val="808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$836.00</a:t>
            </a:r>
            <a:endParaRPr lang="es-MX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7735375" y="1803779"/>
            <a:ext cx="1394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w Cen MT" panose="020B0602020104020603" pitchFamily="34" charset="0"/>
              </a:rPr>
              <a:t>Inversión anual</a:t>
            </a:r>
            <a:endParaRPr lang="es-MX" sz="1600" dirty="0">
              <a:latin typeface="Tw Cen MT" panose="020B0602020104020603" pitchFamily="34" charset="0"/>
            </a:endParaRPr>
          </a:p>
        </p:txBody>
      </p:sp>
      <p:cxnSp>
        <p:nvCxnSpPr>
          <p:cNvPr id="47" name="Conector recto de flecha 46"/>
          <p:cNvCxnSpPr>
            <a:stCxn id="41" idx="3"/>
            <a:endCxn id="43" idx="2"/>
          </p:cNvCxnSpPr>
          <p:nvPr/>
        </p:nvCxnSpPr>
        <p:spPr>
          <a:xfrm>
            <a:off x="6456478" y="3273076"/>
            <a:ext cx="343011" cy="1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redondeado 47"/>
          <p:cNvSpPr/>
          <p:nvPr/>
        </p:nvSpPr>
        <p:spPr>
          <a:xfrm>
            <a:off x="7805602" y="3000336"/>
            <a:ext cx="1243239" cy="56875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$1,280.00</a:t>
            </a:r>
            <a:endParaRPr lang="es-MX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9" name="Conector recto de flecha 48"/>
          <p:cNvCxnSpPr>
            <a:stCxn id="43" idx="6"/>
            <a:endCxn id="48" idx="1"/>
          </p:cNvCxnSpPr>
          <p:nvPr/>
        </p:nvCxnSpPr>
        <p:spPr>
          <a:xfrm>
            <a:off x="7510453" y="3273077"/>
            <a:ext cx="295149" cy="1163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>
            <a:stCxn id="42" idx="6"/>
            <a:endCxn id="45" idx="1"/>
          </p:cNvCxnSpPr>
          <p:nvPr/>
        </p:nvCxnSpPr>
        <p:spPr>
          <a:xfrm>
            <a:off x="7510453" y="2478827"/>
            <a:ext cx="285989" cy="3597"/>
          </a:xfrm>
          <a:prstGeom prst="straightConnector1">
            <a:avLst/>
          </a:prstGeom>
          <a:ln w="38100">
            <a:solidFill>
              <a:srgbClr val="8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redondeado 50"/>
          <p:cNvSpPr/>
          <p:nvPr/>
        </p:nvSpPr>
        <p:spPr>
          <a:xfrm>
            <a:off x="4985970" y="4130535"/>
            <a:ext cx="4062871" cy="2111216"/>
          </a:xfrm>
          <a:prstGeom prst="round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alibri" panose="020F0502020204030204" pitchFamily="34" charset="0"/>
              </a:rPr>
              <a:t>El </a:t>
            </a:r>
            <a:r>
              <a:rPr lang="es-MX" sz="1600" b="1" dirty="0">
                <a:latin typeface="Calibri" panose="020F0502020204030204" pitchFamily="34" charset="0"/>
              </a:rPr>
              <a:t>uso de bibliotecas digitales </a:t>
            </a:r>
            <a:r>
              <a:rPr lang="es-MX" sz="1600" b="1" dirty="0" smtClean="0">
                <a:latin typeface="Calibri" panose="020F0502020204030204" pitchFamily="34" charset="0"/>
              </a:rPr>
              <a:t>está </a:t>
            </a:r>
            <a:r>
              <a:rPr lang="es-MX" sz="1600" b="1" dirty="0">
                <a:latin typeface="Calibri" panose="020F0502020204030204" pitchFamily="34" charset="0"/>
              </a:rPr>
              <a:t>más popularizado entre los universitarios</a:t>
            </a:r>
            <a:r>
              <a:rPr lang="es-MX" sz="1400" dirty="0">
                <a:latin typeface="Calibri" panose="020F0502020204030204" pitchFamily="34" charset="0"/>
              </a:rPr>
              <a:t>, quienes se suscriben </a:t>
            </a:r>
            <a:r>
              <a:rPr lang="es-MX" sz="1400" dirty="0" smtClean="0">
                <a:latin typeface="Calibri" panose="020F0502020204030204" pitchFamily="34" charset="0"/>
              </a:rPr>
              <a:t>a través </a:t>
            </a:r>
            <a:r>
              <a:rPr lang="es-MX" sz="1400" dirty="0">
                <a:latin typeface="Calibri" panose="020F0502020204030204" pitchFamily="34" charset="0"/>
              </a:rPr>
              <a:t>de sus </a:t>
            </a:r>
            <a:r>
              <a:rPr lang="es-MX" sz="1400" dirty="0" smtClean="0">
                <a:latin typeface="Calibri" panose="020F0502020204030204" pitchFamily="34" charset="0"/>
              </a:rPr>
              <a:t>escuelas.</a:t>
            </a:r>
            <a:endParaRPr lang="es-MX" sz="1400" dirty="0">
              <a:latin typeface="Calibri" panose="020F0502020204030204" pitchFamily="34" charset="0"/>
            </a:endParaRPr>
          </a:p>
          <a:p>
            <a:pPr marL="528638" lvl="1" indent="-171450">
              <a:buFont typeface="Wingdings" panose="05000000000000000000" pitchFamily="2" charset="2"/>
              <a:buChar char="§"/>
            </a:pPr>
            <a:r>
              <a:rPr lang="es-MX" sz="1800" b="1" kern="0" dirty="0">
                <a:solidFill>
                  <a:srgbClr val="543A90"/>
                </a:solidFill>
                <a:latin typeface="Calibri" pitchFamily="34" charset="0"/>
              </a:rPr>
              <a:t>24% de los jóvenes en general y 42% de los universitarios acostumbran consultar bibliotecas digitales</a:t>
            </a:r>
            <a:r>
              <a:rPr lang="es-MX" sz="1800" b="1" kern="0" dirty="0" smtClean="0">
                <a:solidFill>
                  <a:srgbClr val="543A90"/>
                </a:solidFill>
                <a:latin typeface="Calibri" pitchFamily="34" charset="0"/>
              </a:rPr>
              <a:t>.</a:t>
            </a:r>
            <a:endParaRPr lang="es-MX" sz="1800" b="1" kern="0" dirty="0">
              <a:solidFill>
                <a:srgbClr val="543A90"/>
              </a:solidFill>
              <a:latin typeface="Calibri" pitchFamily="34" charset="0"/>
            </a:endParaRPr>
          </a:p>
        </p:txBody>
      </p:sp>
      <p:cxnSp>
        <p:nvCxnSpPr>
          <p:cNvPr id="56" name="Conector recto 55"/>
          <p:cNvCxnSpPr/>
          <p:nvPr/>
        </p:nvCxnSpPr>
        <p:spPr>
          <a:xfrm>
            <a:off x="4572000" y="692696"/>
            <a:ext cx="0" cy="616530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>
            <a:off x="1001710" y="3859005"/>
            <a:ext cx="7026674" cy="1211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94" y="5192629"/>
            <a:ext cx="835603" cy="835603"/>
          </a:xfrm>
          <a:prstGeom prst="rect">
            <a:avLst/>
          </a:prstGeom>
        </p:spPr>
      </p:pic>
      <p:sp>
        <p:nvSpPr>
          <p:cNvPr id="52" name="3 CuadroTexto"/>
          <p:cNvSpPr txBox="1"/>
          <p:nvPr/>
        </p:nvSpPr>
        <p:spPr>
          <a:xfrm>
            <a:off x="-14816" y="62351"/>
            <a:ext cx="3065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Calibri" pitchFamily="34" charset="0"/>
              </a:rPr>
              <a:t>¿En qué formato leen?</a:t>
            </a:r>
            <a:endParaRPr lang="es-MX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8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875" y="86087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MX" sz="2400" b="1" dirty="0" smtClean="0">
                <a:latin typeface="Calibri" pitchFamily="34" charset="0"/>
              </a:rPr>
              <a:t>¿Por obligación o por gusto?</a:t>
            </a:r>
          </a:p>
        </p:txBody>
      </p:sp>
      <p:sp>
        <p:nvSpPr>
          <p:cNvPr id="29" name="7 Rectángulo"/>
          <p:cNvSpPr/>
          <p:nvPr/>
        </p:nvSpPr>
        <p:spPr>
          <a:xfrm>
            <a:off x="3820675" y="1544279"/>
            <a:ext cx="5071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MX" sz="1400" b="1" i="1" dirty="0">
                <a:solidFill>
                  <a:srgbClr val="543A90"/>
                </a:solidFill>
                <a:latin typeface="Calibri" pitchFamily="34" charset="0"/>
                <a:cs typeface="Calibri" pitchFamily="34" charset="0"/>
              </a:rPr>
              <a:t>¿En los últimos tres meses leíste algún libro o parte de un </a:t>
            </a:r>
            <a:r>
              <a:rPr lang="es-MX" sz="1400" b="1" i="1" dirty="0" smtClean="0">
                <a:solidFill>
                  <a:srgbClr val="543A90"/>
                </a:solidFill>
                <a:latin typeface="Calibri" pitchFamily="34" charset="0"/>
                <a:cs typeface="Calibri" pitchFamily="34" charset="0"/>
              </a:rPr>
              <a:t>libro…?</a:t>
            </a:r>
            <a:endParaRPr lang="es-ES" sz="1400" b="1" i="1" dirty="0">
              <a:solidFill>
                <a:srgbClr val="543A9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6" name="16 Gráfico"/>
          <p:cNvGraphicFramePr/>
          <p:nvPr>
            <p:extLst>
              <p:ext uri="{D42A27DB-BD31-4B8C-83A1-F6EECF244321}">
                <p14:modId xmlns:p14="http://schemas.microsoft.com/office/powerpoint/2010/main" val="2860423220"/>
              </p:ext>
            </p:extLst>
          </p:nvPr>
        </p:nvGraphicFramePr>
        <p:xfrm>
          <a:off x="3884686" y="2420536"/>
          <a:ext cx="4607966" cy="337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7" name="Imagen 5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46" y="1829390"/>
            <a:ext cx="571020" cy="571020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06" y="1799131"/>
            <a:ext cx="519757" cy="503599"/>
          </a:xfrm>
          <a:prstGeom prst="rect">
            <a:avLst/>
          </a:prstGeom>
        </p:spPr>
      </p:pic>
      <p:sp>
        <p:nvSpPr>
          <p:cNvPr id="59" name="13 CuadroTexto"/>
          <p:cNvSpPr txBox="1"/>
          <p:nvPr/>
        </p:nvSpPr>
        <p:spPr>
          <a:xfrm>
            <a:off x="4905866" y="1993494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solidFill>
                  <a:srgbClr val="000000"/>
                </a:solidFill>
                <a:latin typeface="Calibri" pitchFamily="34" charset="0"/>
              </a:rPr>
              <a:t>Jóvenes en general</a:t>
            </a:r>
            <a:endParaRPr lang="es-E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" name="13 CuadroTexto"/>
          <p:cNvSpPr txBox="1"/>
          <p:nvPr/>
        </p:nvSpPr>
        <p:spPr>
          <a:xfrm>
            <a:off x="6980022" y="1990928"/>
            <a:ext cx="1192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solidFill>
                  <a:srgbClr val="000000"/>
                </a:solidFill>
                <a:latin typeface="Calibri" pitchFamily="34" charset="0"/>
              </a:rPr>
              <a:t>Universitarios</a:t>
            </a:r>
            <a:endParaRPr lang="es-E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10 CuadroTexto"/>
          <p:cNvSpPr txBox="1"/>
          <p:nvPr/>
        </p:nvSpPr>
        <p:spPr>
          <a:xfrm>
            <a:off x="6971487" y="5887081"/>
            <a:ext cx="74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kern="0" dirty="0" smtClean="0">
                <a:solidFill>
                  <a:sysClr val="windowText" lastClr="000000"/>
                </a:solidFill>
                <a:latin typeface="Calibri" pitchFamily="34" charset="0"/>
              </a:rPr>
              <a:t>n= 2102</a:t>
            </a:r>
            <a:endParaRPr lang="es-E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2" name="11 Rectángulo"/>
          <p:cNvSpPr/>
          <p:nvPr/>
        </p:nvSpPr>
        <p:spPr bwMode="auto">
          <a:xfrm>
            <a:off x="6063430" y="5987648"/>
            <a:ext cx="72000" cy="7235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" name="12 Rectángulo"/>
          <p:cNvSpPr/>
          <p:nvPr/>
        </p:nvSpPr>
        <p:spPr bwMode="auto">
          <a:xfrm>
            <a:off x="6926716" y="5992997"/>
            <a:ext cx="72000" cy="723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" name="13 CuadroTexto"/>
          <p:cNvSpPr txBox="1"/>
          <p:nvPr/>
        </p:nvSpPr>
        <p:spPr>
          <a:xfrm>
            <a:off x="6116388" y="5871951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n= 2081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65" name="Tab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22581"/>
              </p:ext>
            </p:extLst>
          </p:nvPr>
        </p:nvGraphicFramePr>
        <p:xfrm>
          <a:off x="1475656" y="2609176"/>
          <a:ext cx="3121911" cy="2883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1911"/>
              </a:tblGrid>
              <a:tr h="1441774"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obligación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escuela o trabajo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1774"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gusto o interés personal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" name="20 Rectángulo redondeado"/>
          <p:cNvSpPr>
            <a:spLocks noChangeArrowheads="1"/>
          </p:cNvSpPr>
          <p:nvPr/>
        </p:nvSpPr>
        <p:spPr bwMode="auto">
          <a:xfrm>
            <a:off x="197310" y="1402528"/>
            <a:ext cx="3543657" cy="468641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"/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Contrario a lo que se piensa, los jóvenes </a:t>
            </a:r>
            <a:r>
              <a:rPr lang="es-MX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leen más por iniciativa propia que por obligación</a:t>
            </a:r>
            <a:r>
              <a:rPr lang="es-MX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44995" y="988665"/>
            <a:ext cx="3534917" cy="122413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r="4129" b="12431"/>
          <a:stretch/>
        </p:blipFill>
        <p:spPr>
          <a:xfrm>
            <a:off x="4283968" y="3869748"/>
            <a:ext cx="4679648" cy="204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" y="85798"/>
            <a:ext cx="3800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400" b="1" dirty="0" smtClean="0">
                <a:latin typeface="Calibri" pitchFamily="34" charset="0"/>
              </a:rPr>
              <a:t>Influenciadores de la lectura</a:t>
            </a:r>
            <a:endParaRPr lang="es-ES" sz="2400" b="1" dirty="0" smtClean="0">
              <a:latin typeface="Calibri" pitchFamily="34" charset="0"/>
            </a:endParaRPr>
          </a:p>
        </p:txBody>
      </p:sp>
      <p:sp>
        <p:nvSpPr>
          <p:cNvPr id="5" name="13 Rectángulo"/>
          <p:cNvSpPr/>
          <p:nvPr/>
        </p:nvSpPr>
        <p:spPr>
          <a:xfrm>
            <a:off x="1558957" y="696999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MX" sz="1400" b="1" i="1" dirty="0">
                <a:solidFill>
                  <a:srgbClr val="543A90"/>
                </a:solidFill>
                <a:latin typeface="Calibri" pitchFamily="34" charset="0"/>
              </a:rPr>
              <a:t>Si te recomendaran un libro diferente cada una de las siguientes personas, ¿cuál preferirías leer?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954489" y="5104914"/>
            <a:ext cx="835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latin typeface="Calibri" pitchFamily="34" charset="0"/>
              </a:rPr>
              <a:t>n </a:t>
            </a:r>
            <a:r>
              <a:rPr lang="es-MX" sz="1200" dirty="0" smtClean="0">
                <a:latin typeface="Calibri" pitchFamily="34" charset="0"/>
              </a:rPr>
              <a:t>= 2,102  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834661" y="5104914"/>
            <a:ext cx="835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latin typeface="Calibri" pitchFamily="34" charset="0"/>
              </a:rPr>
              <a:t>n </a:t>
            </a:r>
            <a:r>
              <a:rPr lang="es-MX" sz="1200" dirty="0" smtClean="0">
                <a:latin typeface="Calibri" pitchFamily="34" charset="0"/>
              </a:rPr>
              <a:t>= 2,081  </a:t>
            </a:r>
            <a:endParaRPr lang="es-MX" sz="1200" dirty="0">
              <a:latin typeface="Calibri" pitchFamily="34" charset="0"/>
            </a:endParaRPr>
          </a:p>
        </p:txBody>
      </p:sp>
      <p:graphicFrame>
        <p:nvGraphicFramePr>
          <p:cNvPr id="26" name="16 Gráfico"/>
          <p:cNvGraphicFramePr/>
          <p:nvPr>
            <p:extLst>
              <p:ext uri="{D42A27DB-BD31-4B8C-83A1-F6EECF244321}">
                <p14:modId xmlns:p14="http://schemas.microsoft.com/office/powerpoint/2010/main" val="2274621505"/>
              </p:ext>
            </p:extLst>
          </p:nvPr>
        </p:nvGraphicFramePr>
        <p:xfrm>
          <a:off x="2074953" y="1894102"/>
          <a:ext cx="3553793" cy="325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16 Gráfico"/>
          <p:cNvGraphicFramePr/>
          <p:nvPr>
            <p:extLst>
              <p:ext uri="{D42A27DB-BD31-4B8C-83A1-F6EECF244321}">
                <p14:modId xmlns:p14="http://schemas.microsoft.com/office/powerpoint/2010/main" val="3239162613"/>
              </p:ext>
            </p:extLst>
          </p:nvPr>
        </p:nvGraphicFramePr>
        <p:xfrm>
          <a:off x="5280707" y="1901147"/>
          <a:ext cx="3553793" cy="325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96" y="1340768"/>
            <a:ext cx="379770" cy="37977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74" y="1360500"/>
            <a:ext cx="338718" cy="328188"/>
          </a:xfrm>
          <a:prstGeom prst="rect">
            <a:avLst/>
          </a:prstGeom>
        </p:spPr>
      </p:pic>
      <p:sp>
        <p:nvSpPr>
          <p:cNvPr id="30" name="13 CuadroTexto"/>
          <p:cNvSpPr txBox="1"/>
          <p:nvPr/>
        </p:nvSpPr>
        <p:spPr>
          <a:xfrm>
            <a:off x="2856436" y="1379452"/>
            <a:ext cx="1369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Jóvenes en general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13 CuadroTexto"/>
          <p:cNvSpPr txBox="1"/>
          <p:nvPr/>
        </p:nvSpPr>
        <p:spPr>
          <a:xfrm>
            <a:off x="5773951" y="1376886"/>
            <a:ext cx="1044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Universitarios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3213107" y="1776983"/>
            <a:ext cx="1566412" cy="261610"/>
            <a:chOff x="539552" y="5912502"/>
            <a:chExt cx="1566412" cy="261610"/>
          </a:xfrm>
        </p:grpSpPr>
        <p:sp>
          <p:nvSpPr>
            <p:cNvPr id="33" name="Rectángulo 32"/>
            <p:cNvSpPr/>
            <p:nvPr/>
          </p:nvSpPr>
          <p:spPr>
            <a:xfrm>
              <a:off x="539552" y="5980307"/>
              <a:ext cx="126000" cy="126000"/>
            </a:xfrm>
            <a:prstGeom prst="rect">
              <a:avLst/>
            </a:prstGeom>
            <a:solidFill>
              <a:srgbClr val="92C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521599" y="5980307"/>
              <a:ext cx="126000" cy="126000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Calibri" panose="020F050202020403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597369" y="5912502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>
                  <a:latin typeface="Calibri" panose="020F0502020204030204" pitchFamily="34" charset="0"/>
                </a:rPr>
                <a:t>Top</a:t>
              </a:r>
              <a:endParaRPr lang="es-MX" sz="1100" dirty="0">
                <a:latin typeface="Calibri" panose="020F0502020204030204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595888" y="5912502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>
                  <a:latin typeface="Calibri" panose="020F0502020204030204" pitchFamily="34" charset="0"/>
                </a:rPr>
                <a:t>Share</a:t>
              </a:r>
              <a:endParaRPr lang="es-MX" sz="11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098196" y="1791339"/>
            <a:ext cx="1566412" cy="261610"/>
            <a:chOff x="5112415" y="5718697"/>
            <a:chExt cx="1566412" cy="261610"/>
          </a:xfrm>
        </p:grpSpPr>
        <p:sp>
          <p:nvSpPr>
            <p:cNvPr id="38" name="Rectángulo 37"/>
            <p:cNvSpPr/>
            <p:nvPr/>
          </p:nvSpPr>
          <p:spPr>
            <a:xfrm>
              <a:off x="5112415" y="5786502"/>
              <a:ext cx="126000" cy="126000"/>
            </a:xfrm>
            <a:prstGeom prst="rect">
              <a:avLst/>
            </a:prstGeom>
            <a:solidFill>
              <a:srgbClr val="ADA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Calibri" panose="020F0502020204030204" pitchFamily="34" charset="0"/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6094462" y="5786502"/>
              <a:ext cx="126000" cy="12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Calibri" panose="020F0502020204030204" pitchFamily="34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170232" y="5718697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>
                  <a:latin typeface="Calibri" panose="020F0502020204030204" pitchFamily="34" charset="0"/>
                </a:rPr>
                <a:t>Top</a:t>
              </a:r>
              <a:endParaRPr lang="es-MX" sz="1100" dirty="0">
                <a:latin typeface="Calibri" panose="020F0502020204030204" pitchFamily="34" charset="0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6168751" y="5718697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>
                  <a:latin typeface="Calibri" panose="020F0502020204030204" pitchFamily="34" charset="0"/>
                </a:rPr>
                <a:t>Share</a:t>
              </a:r>
              <a:endParaRPr lang="es-MX" sz="1100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89805"/>
              </p:ext>
            </p:extLst>
          </p:nvPr>
        </p:nvGraphicFramePr>
        <p:xfrm>
          <a:off x="2286" y="2024315"/>
          <a:ext cx="2594557" cy="2856047"/>
        </p:xfrm>
        <a:graphic>
          <a:graphicData uri="http://schemas.openxmlformats.org/drawingml/2006/table">
            <a:tbl>
              <a:tblPr/>
              <a:tblGrid>
                <a:gridCol w="2594557"/>
              </a:tblGrid>
              <a:tr h="564969"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Ninguno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4969"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que recomendara un amigo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4969"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que recomendara un maestro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570"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que recomendara tu papá o tu mamá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570">
                <a:tc>
                  <a:txBody>
                    <a:bodyPr/>
                    <a:lstStyle/>
                    <a:p>
                      <a:pPr algn="r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que recomendara tu artista favorito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8" name="20 Rectángulo redondeado"/>
          <p:cNvSpPr>
            <a:spLocks noChangeArrowheads="1"/>
          </p:cNvSpPr>
          <p:nvPr/>
        </p:nvSpPr>
        <p:spPr bwMode="auto">
          <a:xfrm>
            <a:off x="1141106" y="5553119"/>
            <a:ext cx="7387110" cy="81262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"/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MX" sz="1600" b="1" i="1" dirty="0" smtClean="0">
                <a:latin typeface="Century Gothic" panose="020B0502020202020204" pitchFamily="34" charset="0"/>
              </a:rPr>
              <a:t>Los principales influenciadores de los jóvenes son sus propios amigos, los padres y maestros (estos últimos principalmente entre los universitarios).</a:t>
            </a:r>
          </a:p>
        </p:txBody>
      </p:sp>
    </p:spTree>
    <p:extLst>
      <p:ext uri="{BB962C8B-B14F-4D97-AF65-F5344CB8AC3E}">
        <p14:creationId xmlns:p14="http://schemas.microsoft.com/office/powerpoint/2010/main" val="38913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124744"/>
            <a:ext cx="8229600" cy="51841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Los datos encontrados en la encuesta echan por tierra dos afirmaciones que se hacen constantemente al abordar el tema de la cultura lectora en nuestro país.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MX" sz="1600" kern="0" dirty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La primera se refiere a que los mexicanos no leen, porque tradicionalmente la métrica para esta afirmación se basa en el número de libros o ejemplares de materiales de lectura que se consumen; </a:t>
            </a:r>
            <a:r>
              <a:rPr lang="es-MX" sz="1800" b="1" kern="0" dirty="0" smtClean="0">
                <a:solidFill>
                  <a:srgbClr val="543A90"/>
                </a:solidFill>
                <a:latin typeface="Calibri" pitchFamily="34" charset="0"/>
              </a:rPr>
              <a:t>la encuesta deja ver con claridad que actualmente el consumo de materiales de lectura es una práctica cotidiana entre los jóvenes</a:t>
            </a:r>
            <a:r>
              <a:rPr lang="es-MX" sz="1600" kern="0" dirty="0" smtClean="0">
                <a:latin typeface="Calibri" pitchFamily="34" charset="0"/>
              </a:rPr>
              <a:t>, quienes tienen ahora una mayor capacidad de elección de sus contenidos con base en sus intereses, pero que probablemente son contenidos más efímeros y más breves. </a:t>
            </a:r>
            <a:endParaRPr lang="es-MX" sz="1200" kern="0" dirty="0" smtClean="0">
              <a:latin typeface="Calibri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MX" sz="16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La segunda afirmación tiene que ver con la idea de que en el país se lee más por obligación que por gusto; los resultados del estudio indican que indistintamente de la ocupación de los jóvenes, </a:t>
            </a:r>
            <a:r>
              <a:rPr lang="es-MX" sz="1800" b="1" kern="0" dirty="0" smtClean="0">
                <a:solidFill>
                  <a:srgbClr val="543A90"/>
                </a:solidFill>
                <a:latin typeface="Calibri" pitchFamily="34" charset="0"/>
              </a:rPr>
              <a:t>hay un mayor acercamiento a la lectura por elección propia, puesto que la lectura no está concebida únicamente como el consumo de libros o de contenidos literarios. </a:t>
            </a:r>
            <a:endParaRPr lang="es-MX" sz="1600" b="1" kern="0" dirty="0" smtClean="0">
              <a:solidFill>
                <a:srgbClr val="543A90"/>
              </a:solidFill>
              <a:latin typeface="Calibri" pitchFamily="34" charset="0"/>
            </a:endParaRPr>
          </a:p>
          <a:p>
            <a:pPr marL="457200" lvl="1" indent="0" algn="just">
              <a:buNone/>
            </a:pPr>
            <a:endParaRPr lang="es-MX" sz="1800" b="1" kern="0" dirty="0" smtClean="0">
              <a:solidFill>
                <a:srgbClr val="543A90"/>
              </a:solidFill>
              <a:latin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" y="85798"/>
            <a:ext cx="2569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2400" b="1" dirty="0" smtClean="0">
                <a:latin typeface="Calibri" pitchFamily="34" charset="0"/>
              </a:rPr>
              <a:t>Reflexiones finales</a:t>
            </a:r>
            <a:endParaRPr lang="es-ES" sz="24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61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31853" y="107456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02988" y="97688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615818" y="4596810"/>
            <a:ext cx="2232844" cy="60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0" hangingPunct="0">
              <a:lnSpc>
                <a:spcPct val="80000"/>
              </a:lnSpc>
              <a:defRPr/>
            </a:pPr>
            <a:r>
              <a:rPr lang="es-ES" kern="0" dirty="0" smtClean="0">
                <a:solidFill>
                  <a:prstClr val="black"/>
                </a:solidFill>
                <a:latin typeface="Calibri" pitchFamily="34" charset="0"/>
              </a:rPr>
              <a:t>Noviembre, 2015</a:t>
            </a:r>
            <a:endParaRPr lang="es-ES" sz="2800" kern="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1295338" y="2780928"/>
            <a:ext cx="6553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“Primera Encuesta Nacional sobre Consumo de Medios Digitales y Lectura</a:t>
            </a:r>
            <a:r>
              <a:rPr lang="es-MX" sz="280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9743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4816" y="62351"/>
            <a:ext cx="2620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Calibri" pitchFamily="34" charset="0"/>
              </a:rPr>
              <a:t>Nota metodológica</a:t>
            </a:r>
            <a:endParaRPr lang="es-MX" sz="2400" b="1" dirty="0">
              <a:latin typeface="Calibri" pitchFamily="34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923560" y="1499297"/>
            <a:ext cx="3098702" cy="1152481"/>
          </a:xfrm>
          <a:prstGeom prst="roundRect">
            <a:avLst/>
          </a:prstGeom>
          <a:solidFill>
            <a:srgbClr val="9DB26A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MX" sz="1600" b="1" noProof="0" dirty="0" smtClean="0">
                <a:solidFill>
                  <a:schemeClr val="bg1"/>
                </a:solidFill>
                <a:latin typeface="Calibri" pitchFamily="34" charset="0"/>
              </a:rPr>
              <a:t>Jóvenes en general: </a:t>
            </a:r>
            <a:r>
              <a:rPr lang="es-MX" sz="1600" noProof="0" dirty="0" smtClean="0">
                <a:solidFill>
                  <a:schemeClr val="bg1"/>
                </a:solidFill>
                <a:latin typeface="Calibri" pitchFamily="34" charset="0"/>
              </a:rPr>
              <a:t>personas de entre 12 y 29 años, indistintamente de su ocupación</a:t>
            </a:r>
            <a:endParaRPr kumimoji="0" lang="es-MX" sz="1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5148638" y="1484784"/>
            <a:ext cx="3098702" cy="1151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MX" sz="1600" b="1" noProof="0" dirty="0" smtClean="0">
                <a:solidFill>
                  <a:schemeClr val="bg1"/>
                </a:solidFill>
                <a:latin typeface="Calibri" pitchFamily="34" charset="0"/>
              </a:rPr>
              <a:t>Universitarios: </a:t>
            </a:r>
            <a:r>
              <a:rPr lang="es-MX" sz="1600" noProof="0" dirty="0" smtClean="0">
                <a:solidFill>
                  <a:schemeClr val="bg1"/>
                </a:solidFill>
                <a:latin typeface="Calibri" pitchFamily="34" charset="0"/>
              </a:rPr>
              <a:t>Estudiantes de licenciatura y posgrado de  instituciones de educación superior públicas y privadas</a:t>
            </a:r>
            <a:endParaRPr kumimoji="0" lang="es-MX" sz="16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3014150" y="776854"/>
            <a:ext cx="3168352" cy="2993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MX" sz="1600" kern="0" dirty="0" smtClean="0">
                <a:latin typeface="Calibri" pitchFamily="34" charset="0"/>
              </a:rPr>
              <a:t>Encuestas con dos tipos de público en localidades urbanas del país: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2" y="1814950"/>
            <a:ext cx="587526" cy="58752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26" y="1854850"/>
            <a:ext cx="524016" cy="507726"/>
          </a:xfrm>
          <a:prstGeom prst="rect">
            <a:avLst/>
          </a:prstGeom>
        </p:spPr>
      </p:pic>
      <p:sp>
        <p:nvSpPr>
          <p:cNvPr id="25" name="2 Marcador de contenido"/>
          <p:cNvSpPr txBox="1">
            <a:spLocks/>
          </p:cNvSpPr>
          <p:nvPr/>
        </p:nvSpPr>
        <p:spPr>
          <a:xfrm>
            <a:off x="923560" y="2779468"/>
            <a:ext cx="3098702" cy="1441583"/>
          </a:xfrm>
          <a:prstGeom prst="roundRect">
            <a:avLst/>
          </a:prstGeom>
          <a:ln w="28575">
            <a:solidFill>
              <a:srgbClr val="9DB26A"/>
            </a:solidFill>
          </a:ln>
        </p:spPr>
        <p:txBody>
          <a:bodyPr anchor="ctr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1400" b="1" kern="0" dirty="0" smtClean="0">
                <a:latin typeface="Calibri" pitchFamily="34" charset="0"/>
              </a:rPr>
              <a:t>Encuesta cara a cara en viviendas</a:t>
            </a:r>
          </a:p>
          <a:p>
            <a:pPr marL="182563" indent="-18256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1400" b="1" kern="0" dirty="0">
                <a:latin typeface="Calibri" pitchFamily="34" charset="0"/>
              </a:rPr>
              <a:t>Tamaño de muestra: </a:t>
            </a:r>
            <a:r>
              <a:rPr lang="es-MX" sz="1400" b="1" kern="0" dirty="0">
                <a:solidFill>
                  <a:srgbClr val="543A90"/>
                </a:solidFill>
                <a:latin typeface="Calibri" pitchFamily="34" charset="0"/>
              </a:rPr>
              <a:t>2,081 casos </a:t>
            </a:r>
            <a:r>
              <a:rPr lang="es-MX" sz="1400" kern="0" dirty="0">
                <a:latin typeface="Calibri" pitchFamily="34" charset="0"/>
              </a:rPr>
              <a:t>(95% de nivel de confianza y +/- 2.1% de margen de error)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MX" sz="1400" kern="0" dirty="0" smtClean="0">
              <a:latin typeface="Calibri" pitchFamily="34" charset="0"/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5148638" y="2814764"/>
            <a:ext cx="3098702" cy="1370659"/>
          </a:xfrm>
          <a:prstGeom prst="round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1400" b="1" kern="0" dirty="0">
                <a:latin typeface="Calibri" pitchFamily="34" charset="0"/>
              </a:rPr>
              <a:t>Encuesta cara a cara en planteles </a:t>
            </a:r>
            <a:r>
              <a:rPr lang="es-MX" sz="1400" b="1" kern="0" dirty="0" smtClean="0">
                <a:latin typeface="Calibri" pitchFamily="34" charset="0"/>
              </a:rPr>
              <a:t>educativos</a:t>
            </a:r>
          </a:p>
          <a:p>
            <a:pPr marL="182563" indent="-18256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MX" sz="1400" b="1" kern="0" dirty="0">
                <a:latin typeface="Calibri" pitchFamily="34" charset="0"/>
              </a:rPr>
              <a:t>Tamaño de muestra: </a:t>
            </a:r>
            <a:r>
              <a:rPr lang="es-MX" sz="1400" b="1" kern="0" dirty="0">
                <a:solidFill>
                  <a:srgbClr val="543A90"/>
                </a:solidFill>
                <a:latin typeface="Calibri" pitchFamily="34" charset="0"/>
              </a:rPr>
              <a:t>2,102 casos </a:t>
            </a:r>
            <a:r>
              <a:rPr lang="es-MX" sz="1400" kern="0" dirty="0">
                <a:latin typeface="Calibri" pitchFamily="34" charset="0"/>
              </a:rPr>
              <a:t>(95% de nivel de confianza y +/- 2.1% de margen de error</a:t>
            </a:r>
            <a:r>
              <a:rPr lang="es-MX" sz="1400" kern="0" dirty="0" smtClean="0">
                <a:latin typeface="Calibri" pitchFamily="34" charset="0"/>
              </a:rPr>
              <a:t>)</a:t>
            </a:r>
            <a:endParaRPr lang="es-MX" sz="1400" kern="0" dirty="0">
              <a:latin typeface="Calibri" pitchFamily="34" charset="0"/>
            </a:endParaRPr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923560" y="4397398"/>
            <a:ext cx="7323780" cy="663178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1400" kern="0" dirty="0" smtClean="0">
                <a:latin typeface="Calibri" pitchFamily="34" charset="0"/>
              </a:rPr>
              <a:t>Muestras con </a:t>
            </a:r>
            <a:r>
              <a:rPr lang="es-MX" sz="1400" b="1" kern="0" dirty="0" smtClean="0">
                <a:latin typeface="Calibri" pitchFamily="34" charset="0"/>
              </a:rPr>
              <a:t>representatividad nacional y para 6 regiones geográficas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MX" sz="1400" b="1" kern="0" dirty="0" smtClean="0">
                <a:latin typeface="Calibri" pitchFamily="34" charset="0"/>
              </a:rPr>
              <a:t>Trabajo de campo: </a:t>
            </a:r>
            <a:r>
              <a:rPr lang="es-MX" sz="1600" b="1" kern="0" dirty="0" smtClean="0">
                <a:solidFill>
                  <a:srgbClr val="543A90"/>
                </a:solidFill>
                <a:latin typeface="Calibri" pitchFamily="34" charset="0"/>
              </a:rPr>
              <a:t>24 de agosto al 9 de septiembre de 2015</a:t>
            </a:r>
            <a:endParaRPr lang="es-MX" sz="1600" kern="0" dirty="0" smtClean="0">
              <a:solidFill>
                <a:srgbClr val="543A90"/>
              </a:solidFill>
              <a:latin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2" y="5496585"/>
            <a:ext cx="777557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050" i="1" dirty="0">
              <a:latin typeface="Calibri" panose="020F0502020204030204" pitchFamily="34" charset="0"/>
            </a:endParaRPr>
          </a:p>
          <a:p>
            <a:pPr algn="just"/>
            <a:r>
              <a:rPr lang="es-MX" sz="1050" i="1" dirty="0" smtClean="0">
                <a:latin typeface="Calibri" panose="020F0502020204030204" pitchFamily="34" charset="0"/>
              </a:rPr>
              <a:t>El estudio fue </a:t>
            </a:r>
            <a:r>
              <a:rPr lang="es-MX" sz="1050" i="1" dirty="0">
                <a:latin typeface="Calibri" panose="020F0502020204030204" pitchFamily="34" charset="0"/>
              </a:rPr>
              <a:t>realizada por </a:t>
            </a:r>
            <a:r>
              <a:rPr lang="es-MX" sz="1050" i="1" dirty="0" smtClean="0">
                <a:latin typeface="Calibri" panose="020F0502020204030204" pitchFamily="34" charset="0"/>
              </a:rPr>
              <a:t>CINCO (Consultores </a:t>
            </a:r>
            <a:r>
              <a:rPr lang="es-MX" sz="1050" i="1" dirty="0">
                <a:latin typeface="Calibri" panose="020F0502020204030204" pitchFamily="34" charset="0"/>
              </a:rPr>
              <a:t>en Investigación y Comunicación, S.C</a:t>
            </a:r>
            <a:r>
              <a:rPr lang="es-MX" sz="1050" i="1" dirty="0" smtClean="0">
                <a:latin typeface="Calibri" panose="020F0502020204030204" pitchFamily="34" charset="0"/>
              </a:rPr>
              <a:t>.) </a:t>
            </a:r>
            <a:r>
              <a:rPr lang="es-MX" sz="1050" i="1" dirty="0">
                <a:latin typeface="Calibri" panose="020F0502020204030204" pitchFamily="34" charset="0"/>
              </a:rPr>
              <a:t>que cuenta con más de 30 años de experiencia. CINCO es miembro activo de la AMAI (Asociación Mexicana de Agencias de Inteligencia de Mercado y </a:t>
            </a:r>
            <a:r>
              <a:rPr lang="es-MX" sz="1050" i="1" dirty="0" smtClean="0">
                <a:latin typeface="Calibri" panose="020F0502020204030204" pitchFamily="34" charset="0"/>
              </a:rPr>
              <a:t>Opinión) y desde </a:t>
            </a:r>
            <a:r>
              <a:rPr lang="es-MX" sz="1050" i="1" dirty="0">
                <a:latin typeface="Calibri" panose="020F0502020204030204" pitchFamily="34" charset="0"/>
              </a:rPr>
              <a:t>2002 está certificada </a:t>
            </a:r>
            <a:r>
              <a:rPr lang="es-MX" sz="1050" i="1" dirty="0" smtClean="0">
                <a:latin typeface="Calibri" panose="020F0502020204030204" pitchFamily="34" charset="0"/>
              </a:rPr>
              <a:t>por </a:t>
            </a:r>
            <a:r>
              <a:rPr lang="es-MX" sz="1050" i="1" dirty="0">
                <a:latin typeface="Calibri" panose="020F0502020204030204" pitchFamily="34" charset="0"/>
              </a:rPr>
              <a:t>haber cumplido con todos los lineamientos del ESIMM (Estándar de Servicios para la Investigación de Mercados en México</a:t>
            </a:r>
            <a:r>
              <a:rPr lang="es-MX" sz="1050" i="1" dirty="0" smtClean="0">
                <a:latin typeface="Calibri" panose="020F0502020204030204" pitchFamily="34" charset="0"/>
              </a:rPr>
              <a:t>) para estudios cualitativos y cuantitativos. </a:t>
            </a:r>
            <a:endParaRPr lang="es-MX" sz="105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CuadroTexto"/>
          <p:cNvSpPr txBox="1"/>
          <p:nvPr/>
        </p:nvSpPr>
        <p:spPr>
          <a:xfrm>
            <a:off x="287784" y="1052736"/>
            <a:ext cx="64444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rgbClr val="4D0068"/>
                </a:solidFill>
              </a:rPr>
              <a:t> </a:t>
            </a:r>
            <a:r>
              <a:rPr lang="es-MX" sz="2000" b="1" dirty="0" smtClean="0">
                <a:latin typeface="Calibri"/>
                <a:cs typeface="Calibri"/>
              </a:rPr>
              <a:t>Comité Técnico</a:t>
            </a:r>
          </a:p>
          <a:p>
            <a:pPr algn="l"/>
            <a:endParaRPr lang="es-MX" sz="1600" b="1" dirty="0" smtClean="0">
              <a:latin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endParaRPr lang="es-MX" sz="1600" b="1" dirty="0" smtClean="0">
              <a:latin typeface="Calibri"/>
              <a:cs typeface="Calibri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Lic. Diego Echeverría. Editorial INK . Director General </a:t>
            </a:r>
          </a:p>
          <a:p>
            <a:pPr marL="342900" indent="-342900" algn="l">
              <a:buFont typeface="+mj-lt"/>
              <a:buAutoNum type="arabicPeriod"/>
            </a:pPr>
            <a:endParaRPr lang="es-MX" sz="1600" dirty="0" smtClean="0">
              <a:latin typeface="Calibri"/>
              <a:cs typeface="Calibri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Dra. Lourdes Epstein – Instituto Tecnológico de Estudios Superiores de Monterrey – ITESM- . Directora de Biblioteca</a:t>
            </a:r>
          </a:p>
          <a:p>
            <a:pPr marL="342900" indent="-342900" algn="l">
              <a:buFont typeface="+mj-lt"/>
              <a:buAutoNum type="arabicPeriod"/>
            </a:pPr>
            <a:endParaRPr lang="es-MX" sz="1600" dirty="0" smtClean="0">
              <a:latin typeface="Calibri"/>
              <a:cs typeface="Calibri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Ing. Ismael González  - </a:t>
            </a:r>
            <a:r>
              <a:rPr lang="es-MX" sz="1600" dirty="0">
                <a:latin typeface="Calibri"/>
                <a:cs typeface="Calibri"/>
              </a:rPr>
              <a:t>I</a:t>
            </a:r>
            <a:r>
              <a:rPr lang="es-MX" sz="1600" dirty="0" smtClean="0">
                <a:latin typeface="Calibri"/>
                <a:cs typeface="Calibri"/>
              </a:rPr>
              <a:t>nstituto Mexicano de Administración del Conocimiento – IMAC -. Director Ejecutivo</a:t>
            </a:r>
          </a:p>
          <a:p>
            <a:pPr marL="342900" indent="-342900" algn="l">
              <a:buFont typeface="+mj-lt"/>
              <a:buAutoNum type="arabicPeriod"/>
            </a:pPr>
            <a:endParaRPr lang="es-MX" sz="1600" dirty="0" smtClean="0"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Mtro. Luis González – Fundación Germán Sánchez Ruiperez -FGSR- (España</a:t>
            </a:r>
            <a:r>
              <a:rPr lang="es-MX" sz="1600" dirty="0">
                <a:latin typeface="Calibri"/>
                <a:cs typeface="Calibri"/>
              </a:rPr>
              <a:t>). Director General Adjunto </a:t>
            </a:r>
            <a:endParaRPr lang="es-MX" sz="1600" dirty="0" smtClean="0">
              <a:latin typeface="Calibri"/>
              <a:cs typeface="Calibri"/>
            </a:endParaRPr>
          </a:p>
          <a:p>
            <a:pPr algn="l"/>
            <a:endParaRPr lang="es-MX" sz="1600" dirty="0" smtClean="0">
              <a:latin typeface="Calibri"/>
              <a:cs typeface="Calibri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Dra. Marina Nuñez Bespalova - CONACULTA Dirección General de Publicaciones . Directora General</a:t>
            </a:r>
          </a:p>
          <a:p>
            <a:pPr marL="342900" indent="-342900" algn="l">
              <a:buFont typeface="+mj-lt"/>
              <a:buAutoNum type="arabicPeriod"/>
            </a:pPr>
            <a:endParaRPr lang="es-MX" sz="1600" dirty="0"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Lic. Eleazar Ortiz. Google for </a:t>
            </a:r>
            <a:r>
              <a:rPr lang="es-MX" sz="1600" dirty="0">
                <a:latin typeface="Calibri"/>
                <a:cs typeface="Calibri"/>
              </a:rPr>
              <a:t>Education . Gerente en México </a:t>
            </a:r>
            <a:endParaRPr lang="es-MX" sz="16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35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8" t="17088" r="16560" b="21322"/>
          <a:stretch/>
        </p:blipFill>
        <p:spPr>
          <a:xfrm>
            <a:off x="5046734" y="3082357"/>
            <a:ext cx="3557714" cy="3298971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284196" y="703635"/>
            <a:ext cx="8575607" cy="5729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just">
              <a:spcBef>
                <a:spcPts val="0"/>
              </a:spcBef>
              <a:buNone/>
            </a:pPr>
            <a:endParaRPr lang="es-MX" sz="10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lvl="1" indent="0" algn="just">
              <a:spcBef>
                <a:spcPct val="0"/>
              </a:spcBef>
              <a:buNone/>
            </a:pPr>
            <a:r>
              <a:rPr lang="es-MX" sz="2000" b="1" kern="0" dirty="0" smtClean="0">
                <a:solidFill>
                  <a:srgbClr val="000000"/>
                </a:solidFill>
                <a:latin typeface="Calibri" pitchFamily="34" charset="0"/>
              </a:rPr>
              <a:t>Los jóvenes </a:t>
            </a:r>
            <a:r>
              <a:rPr lang="es-MX" sz="2000" b="1" kern="0" dirty="0">
                <a:solidFill>
                  <a:srgbClr val="000000"/>
                </a:solidFill>
                <a:latin typeface="Calibri" pitchFamily="34" charset="0"/>
              </a:rPr>
              <a:t>de zonas urbanas del país presentan alta penetración del internet.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MX" sz="12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es-MX" sz="1200" kern="0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es-MX" sz="12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es-MX" sz="12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es-MX" sz="1200" kern="0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es-MX" sz="12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es-MX" sz="1200" kern="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517121" y="1565936"/>
            <a:ext cx="958535" cy="6853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latin typeface="Tw Cen MT" panose="020B0602020104020603" pitchFamily="34" charset="0"/>
              </a:rPr>
              <a:t>87%</a:t>
            </a:r>
            <a:endParaRPr lang="es-MX" sz="1800" b="1" dirty="0">
              <a:latin typeface="Tw Cen MT" panose="020B06020201040206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96388" y="1626096"/>
            <a:ext cx="6643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MX" b="1" kern="0" dirty="0" smtClean="0">
                <a:solidFill>
                  <a:srgbClr val="000000"/>
                </a:solidFill>
                <a:latin typeface="Calibri" pitchFamily="34" charset="0"/>
              </a:rPr>
              <a:t>es usuario de internet.</a:t>
            </a:r>
            <a:r>
              <a:rPr lang="es-MX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lvl="1" algn="just"/>
            <a:r>
              <a:rPr lang="es-MX" sz="1600" b="1" kern="0" dirty="0" smtClean="0">
                <a:solidFill>
                  <a:srgbClr val="000000"/>
                </a:solidFill>
                <a:latin typeface="Calibri" pitchFamily="34" charset="0"/>
              </a:rPr>
              <a:t>33</a:t>
            </a:r>
            <a:r>
              <a:rPr lang="es-MX" sz="1600" b="1" kern="0" dirty="0">
                <a:solidFill>
                  <a:srgbClr val="000000"/>
                </a:solidFill>
                <a:latin typeface="Calibri" pitchFamily="34" charset="0"/>
              </a:rPr>
              <a:t>% más que la media nacional  </a:t>
            </a:r>
            <a:r>
              <a:rPr lang="es-MX" sz="1200" i="1" kern="0" dirty="0">
                <a:solidFill>
                  <a:srgbClr val="000000"/>
                </a:solidFill>
                <a:latin typeface="Calibri" pitchFamily="34" charset="0"/>
              </a:rPr>
              <a:t>(54% del total de la población de acuerdo a la encuesta de Hábitos de uso de Internet de AMIPCI 2015).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4" y="2139735"/>
            <a:ext cx="811962" cy="8079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r="78545" b="65048"/>
          <a:stretch/>
        </p:blipFill>
        <p:spPr>
          <a:xfrm>
            <a:off x="893521" y="4978715"/>
            <a:ext cx="360040" cy="5040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14182" y="5062442"/>
            <a:ext cx="98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Tw Cen MT" panose="020B0602020104020603" pitchFamily="34" charset="0"/>
              </a:rPr>
              <a:t>6.1 </a:t>
            </a:r>
            <a:r>
              <a:rPr lang="es-MX" b="1" dirty="0" err="1" smtClean="0">
                <a:latin typeface="Tw Cen MT" panose="020B0602020104020603" pitchFamily="34" charset="0"/>
              </a:rPr>
              <a:t>hrs</a:t>
            </a:r>
            <a:r>
              <a:rPr lang="es-MX" b="1" dirty="0" smtClean="0">
                <a:latin typeface="Tw Cen MT" panose="020B0602020104020603" pitchFamily="34" charset="0"/>
              </a:rPr>
              <a:t>.</a:t>
            </a:r>
            <a:endParaRPr lang="es-MX" b="1" dirty="0">
              <a:latin typeface="Tw Cen MT" panose="020B0602020104020603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897126" y="4890591"/>
            <a:ext cx="1296144" cy="72008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107504" y="4077072"/>
            <a:ext cx="4258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MX" sz="1600" b="1" kern="0" dirty="0" smtClean="0">
                <a:solidFill>
                  <a:srgbClr val="000000"/>
                </a:solidFill>
                <a:latin typeface="Calibri" pitchFamily="34" charset="0"/>
              </a:rPr>
              <a:t>En </a:t>
            </a:r>
            <a:r>
              <a:rPr lang="es-MX" sz="1600" b="1" kern="0" dirty="0">
                <a:solidFill>
                  <a:srgbClr val="000000"/>
                </a:solidFill>
                <a:latin typeface="Calibri" pitchFamily="34" charset="0"/>
              </a:rPr>
              <a:t>promedio, </a:t>
            </a:r>
            <a:r>
              <a:rPr lang="es-MX" b="1" kern="0" dirty="0">
                <a:solidFill>
                  <a:srgbClr val="000000"/>
                </a:solidFill>
                <a:latin typeface="Calibri" pitchFamily="34" charset="0"/>
              </a:rPr>
              <a:t>los jóvenes </a:t>
            </a:r>
            <a:r>
              <a:rPr lang="es-MX" b="1" kern="0" dirty="0" smtClean="0">
                <a:solidFill>
                  <a:srgbClr val="000000"/>
                </a:solidFill>
                <a:latin typeface="Calibri" pitchFamily="34" charset="0"/>
              </a:rPr>
              <a:t>usan internet una cuarta parte del día.</a:t>
            </a:r>
            <a:endParaRPr lang="es-MX" sz="16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r="78545" b="65048"/>
          <a:stretch/>
        </p:blipFill>
        <p:spPr>
          <a:xfrm>
            <a:off x="2471308" y="4986271"/>
            <a:ext cx="360040" cy="504056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2791969" y="5069998"/>
            <a:ext cx="98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Tw Cen MT" panose="020B0602020104020603" pitchFamily="34" charset="0"/>
              </a:rPr>
              <a:t>8</a:t>
            </a:r>
            <a:r>
              <a:rPr lang="es-MX" b="1" dirty="0" smtClean="0">
                <a:latin typeface="Tw Cen MT" panose="020B0602020104020603" pitchFamily="34" charset="0"/>
              </a:rPr>
              <a:t>.1 </a:t>
            </a:r>
            <a:r>
              <a:rPr lang="es-MX" b="1" dirty="0" err="1" smtClean="0">
                <a:latin typeface="Tw Cen MT" panose="020B0602020104020603" pitchFamily="34" charset="0"/>
              </a:rPr>
              <a:t>hrs</a:t>
            </a:r>
            <a:r>
              <a:rPr lang="es-MX" b="1" dirty="0" smtClean="0">
                <a:latin typeface="Tw Cen MT" panose="020B0602020104020603" pitchFamily="34" charset="0"/>
              </a:rPr>
              <a:t>.</a:t>
            </a:r>
            <a:endParaRPr lang="es-MX" b="1" dirty="0">
              <a:latin typeface="Tw Cen MT" panose="020B0602020104020603" pitchFamily="34" charset="0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2474913" y="4898147"/>
            <a:ext cx="1296144" cy="72008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 31"/>
          <p:cNvSpPr/>
          <p:nvPr/>
        </p:nvSpPr>
        <p:spPr>
          <a:xfrm>
            <a:off x="861122" y="5687305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MX" sz="1600" b="1" kern="0" dirty="0" smtClean="0">
                <a:solidFill>
                  <a:srgbClr val="000000"/>
                </a:solidFill>
                <a:latin typeface="Calibri" pitchFamily="34" charset="0"/>
              </a:rPr>
              <a:t>Entre semana</a:t>
            </a:r>
            <a:endParaRPr lang="es-MX" sz="12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337286" y="5684084"/>
            <a:ext cx="1734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MX" sz="1600" b="1" kern="0" dirty="0" smtClean="0">
                <a:solidFill>
                  <a:srgbClr val="000000"/>
                </a:solidFill>
                <a:latin typeface="Calibri" pitchFamily="34" charset="0"/>
              </a:rPr>
              <a:t>Fines de semana</a:t>
            </a:r>
            <a:endParaRPr lang="es-MX" sz="12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998110" y="4694636"/>
            <a:ext cx="1593251" cy="1472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6388736" y="4180090"/>
            <a:ext cx="697107" cy="494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500085" y="4694636"/>
            <a:ext cx="21345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2800" b="1" kern="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84</a:t>
            </a:r>
            <a:r>
              <a:rPr lang="es-MX" sz="2800" b="1" kern="0" dirty="0">
                <a:solidFill>
                  <a:srgbClr val="000000"/>
                </a:solidFill>
                <a:latin typeface="Tw Cen MT" panose="020B0602020104020603" pitchFamily="34" charset="0"/>
              </a:rPr>
              <a:t>% </a:t>
            </a:r>
            <a:endParaRPr lang="es-MX" sz="2800" b="1" kern="0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lvl="1" algn="ctr"/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tiene </a:t>
            </a:r>
            <a:r>
              <a:rPr lang="es-MX" sz="1600" kern="0" dirty="0">
                <a:solidFill>
                  <a:srgbClr val="000000"/>
                </a:solidFill>
                <a:latin typeface="Calibri" pitchFamily="34" charset="0"/>
              </a:rPr>
              <a:t>servicio de internet en su hogar. 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5" t="42505" r="24471" b="27492"/>
          <a:stretch/>
        </p:blipFill>
        <p:spPr>
          <a:xfrm>
            <a:off x="6574967" y="4023003"/>
            <a:ext cx="640481" cy="591213"/>
          </a:xfrm>
          <a:prstGeom prst="rect">
            <a:avLst/>
          </a:prstGeom>
        </p:spPr>
      </p:pic>
      <p:sp>
        <p:nvSpPr>
          <p:cNvPr id="21" name="3 CuadroTexto"/>
          <p:cNvSpPr txBox="1"/>
          <p:nvPr/>
        </p:nvSpPr>
        <p:spPr>
          <a:xfrm>
            <a:off x="-14816" y="62351"/>
            <a:ext cx="300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Calibri" pitchFamily="34" charset="0"/>
              </a:rPr>
              <a:t>El alcance del internet</a:t>
            </a:r>
            <a:endParaRPr lang="es-MX" sz="2400" b="1" dirty="0">
              <a:latin typeface="Calibri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0" y="2947637"/>
            <a:ext cx="9144000" cy="8674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4572000" y="3058369"/>
            <a:ext cx="0" cy="379963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68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t="30092" r="24193" b="29992"/>
          <a:stretch/>
        </p:blipFill>
        <p:spPr>
          <a:xfrm>
            <a:off x="2420315" y="4940362"/>
            <a:ext cx="1287589" cy="9904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5" y="1262682"/>
            <a:ext cx="745264" cy="74526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48333" y="980728"/>
            <a:ext cx="675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lvl="1" algn="just"/>
            <a:r>
              <a:rPr lang="es-MX" sz="2400" b="1" kern="0" dirty="0" smtClean="0">
                <a:solidFill>
                  <a:srgbClr val="000000"/>
                </a:solidFill>
                <a:latin typeface="Calibri" pitchFamily="34" charset="0"/>
              </a:rPr>
              <a:t>Tiene </a:t>
            </a:r>
            <a:r>
              <a:rPr lang="es-MX" sz="2400" b="1" kern="0" dirty="0">
                <a:solidFill>
                  <a:srgbClr val="000000"/>
                </a:solidFill>
                <a:latin typeface="Calibri" pitchFamily="34" charset="0"/>
              </a:rPr>
              <a:t>un Smartphone para uso personal con el que accede a internet. </a:t>
            </a:r>
          </a:p>
        </p:txBody>
      </p:sp>
      <p:sp>
        <p:nvSpPr>
          <p:cNvPr id="5" name="Elipse 4"/>
          <p:cNvSpPr/>
          <p:nvPr/>
        </p:nvSpPr>
        <p:spPr>
          <a:xfrm>
            <a:off x="930488" y="1004900"/>
            <a:ext cx="882352" cy="48924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latin typeface="Calibri" panose="020F0502020204030204" pitchFamily="34" charset="0"/>
              </a:rPr>
              <a:t>89%</a:t>
            </a:r>
            <a:endParaRPr lang="es-MX" sz="1800" b="1" dirty="0"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12840" y="1885482"/>
            <a:ext cx="59634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s-MX" sz="2400" b="1" kern="0" dirty="0">
                <a:solidFill>
                  <a:srgbClr val="000000"/>
                </a:solidFill>
                <a:latin typeface="Calibri" pitchFamily="34" charset="0"/>
              </a:rPr>
              <a:t>73%</a:t>
            </a:r>
            <a:r>
              <a:rPr lang="es-MX" sz="1800" b="1" kern="0" dirty="0">
                <a:solidFill>
                  <a:srgbClr val="000000"/>
                </a:solidFill>
                <a:latin typeface="Calibri" pitchFamily="34" charset="0"/>
              </a:rPr>
              <a:t> tiene conexión a internet desde su teléfono celular, principalmente por servicios de prepago (68%). </a:t>
            </a:r>
            <a:endParaRPr lang="es-MX" sz="1800" b="1" kern="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t="30092" r="24193" b="29992"/>
          <a:stretch/>
        </p:blipFill>
        <p:spPr>
          <a:xfrm>
            <a:off x="1159362" y="4938898"/>
            <a:ext cx="1287589" cy="990452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370938" y="5066587"/>
            <a:ext cx="886801" cy="489248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46%</a:t>
            </a:r>
            <a:endParaRPr lang="es-MX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49344" y="5131185"/>
            <a:ext cx="1937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La Tablet tiene menor penetración entre los jóvenes</a:t>
            </a:r>
            <a:endParaRPr lang="es-MX" sz="16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63" y="4347020"/>
            <a:ext cx="590414" cy="5904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5" y="4428163"/>
            <a:ext cx="548879" cy="531816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559425" y="5097901"/>
            <a:ext cx="1017031" cy="489248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72%</a:t>
            </a:r>
            <a:endParaRPr lang="es-MX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15" y="4915735"/>
            <a:ext cx="688741" cy="1202006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6755312" y="5268453"/>
            <a:ext cx="1017031" cy="489248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38%</a:t>
            </a:r>
            <a:endParaRPr lang="es-MX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28" y="4915735"/>
            <a:ext cx="688741" cy="1202006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7659425" y="5268453"/>
            <a:ext cx="1017031" cy="489248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42%</a:t>
            </a:r>
            <a:endParaRPr lang="es-MX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70525" y="6021625"/>
            <a:ext cx="4605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MX" sz="1800" b="1" kern="0" dirty="0" smtClean="0">
                <a:solidFill>
                  <a:srgbClr val="000000"/>
                </a:solidFill>
                <a:latin typeface="Calibri" pitchFamily="34" charset="0"/>
              </a:rPr>
              <a:t>La Laptop es más popular entre universitarios</a:t>
            </a:r>
            <a:endParaRPr lang="es-MX" sz="18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61" y="4321479"/>
            <a:ext cx="590414" cy="59041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2" y="4352781"/>
            <a:ext cx="548879" cy="531816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2988901" y="2914868"/>
            <a:ext cx="4572000" cy="738664"/>
          </a:xfrm>
          <a:prstGeom prst="rect">
            <a:avLst/>
          </a:prstGeom>
          <a:ln w="57150">
            <a:solidFill>
              <a:srgbClr val="543A90"/>
            </a:solidFill>
          </a:ln>
        </p:spPr>
        <p:txBody>
          <a:bodyPr>
            <a:spAutoFit/>
          </a:bodyPr>
          <a:lstStyle/>
          <a:p>
            <a:pPr marL="357188" lvl="1" algn="ctr">
              <a:buNone/>
            </a:pPr>
            <a:r>
              <a:rPr lang="es-MX" sz="1800" b="1" kern="0" dirty="0">
                <a:solidFill>
                  <a:srgbClr val="000000"/>
                </a:solidFill>
                <a:latin typeface="Calibri" pitchFamily="34" charset="0"/>
              </a:rPr>
              <a:t>El monto de inversión por este servicio es en promedio de </a:t>
            </a:r>
            <a:r>
              <a:rPr lang="es-MX" sz="2400" b="1" kern="0" dirty="0">
                <a:solidFill>
                  <a:srgbClr val="000000"/>
                </a:solidFill>
                <a:latin typeface="Calibri" pitchFamily="34" charset="0"/>
              </a:rPr>
              <a:t>$</a:t>
            </a:r>
            <a:r>
              <a:rPr lang="es-MX" sz="2400" b="1" kern="0" dirty="0" smtClean="0">
                <a:solidFill>
                  <a:srgbClr val="000000"/>
                </a:solidFill>
                <a:latin typeface="Calibri" pitchFamily="34" charset="0"/>
              </a:rPr>
              <a:t>192.00 mensuales </a:t>
            </a:r>
            <a:endParaRPr lang="es-MX" sz="24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09" y="2738839"/>
            <a:ext cx="646912" cy="679029"/>
          </a:xfrm>
          <a:prstGeom prst="rect">
            <a:avLst/>
          </a:prstGeom>
        </p:spPr>
      </p:pic>
      <p:sp>
        <p:nvSpPr>
          <p:cNvPr id="25" name="Flecha derecha 24"/>
          <p:cNvSpPr/>
          <p:nvPr/>
        </p:nvSpPr>
        <p:spPr>
          <a:xfrm>
            <a:off x="1370978" y="1830850"/>
            <a:ext cx="549973" cy="555289"/>
          </a:xfrm>
          <a:prstGeom prst="rightArrow">
            <a:avLst/>
          </a:prstGeom>
          <a:solidFill>
            <a:srgbClr val="543A90"/>
          </a:solidFill>
          <a:ln>
            <a:solidFill>
              <a:srgbClr val="543A9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3 CuadroTexto"/>
          <p:cNvSpPr txBox="1"/>
          <p:nvPr/>
        </p:nvSpPr>
        <p:spPr>
          <a:xfrm>
            <a:off x="-14816" y="62351"/>
            <a:ext cx="496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Calibri" pitchFamily="34" charset="0"/>
              </a:rPr>
              <a:t>Smartphone: el dispositivo predilecto</a:t>
            </a:r>
            <a:endParaRPr lang="es-MX" sz="2400" b="1" dirty="0">
              <a:latin typeface="Calibri" pitchFamily="34" charset="0"/>
            </a:endParaRPr>
          </a:p>
        </p:txBody>
      </p:sp>
      <p:cxnSp>
        <p:nvCxnSpPr>
          <p:cNvPr id="14" name="Conector angular 13"/>
          <p:cNvCxnSpPr>
            <a:stCxn id="7" idx="3"/>
            <a:endCxn id="24" idx="3"/>
          </p:cNvCxnSpPr>
          <p:nvPr/>
        </p:nvCxnSpPr>
        <p:spPr>
          <a:xfrm flipH="1">
            <a:off x="7560901" y="2254814"/>
            <a:ext cx="215366" cy="1029386"/>
          </a:xfrm>
          <a:prstGeom prst="bentConnector3">
            <a:avLst>
              <a:gd name="adj1" fmla="val -106145"/>
            </a:avLst>
          </a:prstGeom>
          <a:solidFill>
            <a:srgbClr val="543A90"/>
          </a:solidFill>
          <a:ln>
            <a:solidFill>
              <a:srgbClr val="543A9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0" y="3868982"/>
            <a:ext cx="9157720" cy="2036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4951865" y="3932722"/>
            <a:ext cx="0" cy="292527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:\Users\Gastón\Desktop\IMJUVE CINCO\16\FOTOS\100_3952.JPG"/>
          <p:cNvPicPr/>
          <p:nvPr/>
        </p:nvPicPr>
        <p:blipFill rotWithShape="1">
          <a:blip r:embed="rId3" cstate="print"/>
          <a:srcRect t="24710"/>
          <a:stretch/>
        </p:blipFill>
        <p:spPr bwMode="auto">
          <a:xfrm>
            <a:off x="612474" y="2348880"/>
            <a:ext cx="1135875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692150"/>
            <a:ext cx="8229600" cy="1223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Char char="§"/>
            </a:pPr>
            <a:endParaRPr lang="es-MX" sz="105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1600" b="1" kern="0" dirty="0" smtClean="0">
                <a:solidFill>
                  <a:srgbClr val="000000"/>
                </a:solidFill>
                <a:latin typeface="Calibri" pitchFamily="34" charset="0"/>
              </a:rPr>
              <a:t>El Smartphone tiene </a:t>
            </a:r>
            <a:r>
              <a:rPr lang="es-MX" sz="1600" b="1" kern="0" dirty="0">
                <a:solidFill>
                  <a:srgbClr val="000000"/>
                </a:solidFill>
                <a:latin typeface="Calibri" pitchFamily="34" charset="0"/>
              </a:rPr>
              <a:t>un alto valor </a:t>
            </a:r>
            <a:r>
              <a:rPr lang="es-MX" sz="1600" b="1" kern="0" dirty="0" smtClean="0">
                <a:solidFill>
                  <a:srgbClr val="000000"/>
                </a:solidFill>
                <a:latin typeface="Calibri" pitchFamily="34" charset="0"/>
              </a:rPr>
              <a:t>funcional y emocional </a:t>
            </a:r>
            <a:r>
              <a:rPr lang="es-MX" sz="1600" b="1" kern="0" dirty="0">
                <a:solidFill>
                  <a:srgbClr val="000000"/>
                </a:solidFill>
                <a:latin typeface="Calibri" pitchFamily="34" charset="0"/>
              </a:rPr>
              <a:t>para los </a:t>
            </a:r>
            <a:r>
              <a:rPr lang="es-MX" sz="1600" b="1" kern="0" dirty="0" smtClean="0">
                <a:solidFill>
                  <a:srgbClr val="000000"/>
                </a:solidFill>
                <a:latin typeface="Calibri" pitchFamily="34" charset="0"/>
              </a:rPr>
              <a:t>jóvenes,</a:t>
            </a: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 ya que prácticamente </a:t>
            </a:r>
            <a:r>
              <a:rPr lang="es-MX" sz="1800" b="1" kern="0" dirty="0" smtClean="0">
                <a:solidFill>
                  <a:srgbClr val="000000"/>
                </a:solidFill>
                <a:latin typeface="Calibri" pitchFamily="34" charset="0"/>
              </a:rPr>
              <a:t>satisface todas sus necesidades de consumo digital y es de fácil acceso</a:t>
            </a: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s-MX" sz="16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8056" y="4829166"/>
            <a:ext cx="8229600" cy="7600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Es </a:t>
            </a:r>
            <a:r>
              <a:rPr lang="es-MX" sz="1600" kern="0" dirty="0">
                <a:solidFill>
                  <a:srgbClr val="000000"/>
                </a:solidFill>
                <a:latin typeface="Calibri" pitchFamily="34" charset="0"/>
              </a:rPr>
              <a:t>probable que la popularidad de este dispositivo </a:t>
            </a: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esté </a:t>
            </a:r>
            <a:r>
              <a:rPr lang="es-MX" sz="1600" kern="0" dirty="0">
                <a:solidFill>
                  <a:srgbClr val="000000"/>
                </a:solidFill>
                <a:latin typeface="Calibri" pitchFamily="34" charset="0"/>
              </a:rPr>
              <a:t>modificando los hábitos de consumo de información y lectura de los jóvenes, </a:t>
            </a: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MX" sz="1800" b="1" kern="0" dirty="0" smtClean="0">
                <a:solidFill>
                  <a:srgbClr val="000000"/>
                </a:solidFill>
                <a:latin typeface="Calibri" pitchFamily="34" charset="0"/>
              </a:rPr>
              <a:t>cada vez más acostumbrados </a:t>
            </a:r>
            <a:r>
              <a:rPr lang="es-MX" sz="1800" b="1" kern="0" dirty="0">
                <a:solidFill>
                  <a:srgbClr val="000000"/>
                </a:solidFill>
                <a:latin typeface="Calibri" pitchFamily="34" charset="0"/>
              </a:rPr>
              <a:t>a contenidos </a:t>
            </a:r>
            <a:r>
              <a:rPr lang="es-MX" sz="1800" b="1" kern="0" dirty="0" smtClean="0">
                <a:solidFill>
                  <a:srgbClr val="000000"/>
                </a:solidFill>
                <a:latin typeface="Calibri" pitchFamily="34" charset="0"/>
              </a:rPr>
              <a:t>breves, </a:t>
            </a:r>
            <a:r>
              <a:rPr lang="es-MX" sz="1800" b="1" kern="0" dirty="0">
                <a:solidFill>
                  <a:srgbClr val="000000"/>
                </a:solidFill>
                <a:latin typeface="Calibri" pitchFamily="34" charset="0"/>
              </a:rPr>
              <a:t>mucho más visuales y </a:t>
            </a:r>
            <a:r>
              <a:rPr lang="es-MX" sz="1800" b="1" kern="0" dirty="0" smtClean="0">
                <a:solidFill>
                  <a:srgbClr val="000000"/>
                </a:solidFill>
                <a:latin typeface="Calibri" pitchFamily="34" charset="0"/>
              </a:rPr>
              <a:t>diversificados. </a:t>
            </a:r>
            <a:endParaRPr lang="es-MX" sz="1400" b="1" kern="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130 Imagen" descr="P118048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0379" y="2421399"/>
            <a:ext cx="1126035" cy="172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141 Imagen" descr="P1180532.JPG"/>
          <p:cNvPicPr/>
          <p:nvPr/>
        </p:nvPicPr>
        <p:blipFill rotWithShape="1">
          <a:blip r:embed="rId5" cstate="print"/>
          <a:srcRect r="17949"/>
          <a:stretch/>
        </p:blipFill>
        <p:spPr>
          <a:xfrm>
            <a:off x="4566245" y="2478417"/>
            <a:ext cx="1119436" cy="167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134 Imagen" descr="P118069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7704" y="2420888"/>
            <a:ext cx="1162289" cy="174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Gastón\Desktop\IMJUVE CINCO\20\FOTOS\100_385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9095" y="2466916"/>
            <a:ext cx="1107158" cy="1682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7158280" y="2377376"/>
            <a:ext cx="1183158" cy="18727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Comunicar</a:t>
            </a:r>
          </a:p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Conectar</a:t>
            </a:r>
          </a:p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Investigar</a:t>
            </a:r>
          </a:p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Entretener</a:t>
            </a:r>
          </a:p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Relacionar</a:t>
            </a:r>
          </a:p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Incluir</a:t>
            </a:r>
          </a:p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Distinguir</a:t>
            </a:r>
          </a:p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0295"/>
          <a:stretch/>
        </p:blipFill>
        <p:spPr>
          <a:xfrm>
            <a:off x="1844799" y="2132855"/>
            <a:ext cx="1344157" cy="23188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0295"/>
          <a:stretch/>
        </p:blipFill>
        <p:spPr>
          <a:xfrm>
            <a:off x="546443" y="2132855"/>
            <a:ext cx="1344157" cy="231882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0295"/>
          <a:stretch/>
        </p:blipFill>
        <p:spPr>
          <a:xfrm>
            <a:off x="3151949" y="2132855"/>
            <a:ext cx="1344157" cy="231882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0295"/>
          <a:stretch/>
        </p:blipFill>
        <p:spPr>
          <a:xfrm>
            <a:off x="4474394" y="2128243"/>
            <a:ext cx="1344157" cy="231882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0295"/>
          <a:stretch/>
        </p:blipFill>
        <p:spPr>
          <a:xfrm>
            <a:off x="5781544" y="2144207"/>
            <a:ext cx="1344157" cy="231882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0295"/>
          <a:stretch/>
        </p:blipFill>
        <p:spPr>
          <a:xfrm>
            <a:off x="7098533" y="2160171"/>
            <a:ext cx="1344157" cy="2318821"/>
          </a:xfrm>
          <a:prstGeom prst="rect">
            <a:avLst/>
          </a:prstGeom>
        </p:spPr>
      </p:pic>
      <p:sp>
        <p:nvSpPr>
          <p:cNvPr id="20" name="3 CuadroTexto"/>
          <p:cNvSpPr txBox="1"/>
          <p:nvPr/>
        </p:nvSpPr>
        <p:spPr>
          <a:xfrm>
            <a:off x="-14816" y="62351"/>
            <a:ext cx="46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Calibri" pitchFamily="34" charset="0"/>
              </a:rPr>
              <a:t>El Smartphone: primera necesidad</a:t>
            </a:r>
            <a:endParaRPr lang="es-MX" sz="2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8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5" y="2486363"/>
            <a:ext cx="2948651" cy="2948651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208733" y="422321"/>
            <a:ext cx="5546150" cy="21809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just">
              <a:spcBef>
                <a:spcPts val="0"/>
              </a:spcBef>
              <a:buNone/>
            </a:pPr>
            <a:endParaRPr lang="es-MX" sz="10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MX" sz="7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es-MX" sz="1600" kern="0" dirty="0" smtClean="0">
                <a:solidFill>
                  <a:srgbClr val="000000"/>
                </a:solidFill>
                <a:latin typeface="Calibri" pitchFamily="34" charset="0"/>
              </a:rPr>
              <a:t>Los </a:t>
            </a:r>
            <a:r>
              <a:rPr lang="es-MX" sz="1800" b="1" kern="0" dirty="0" smtClean="0">
                <a:solidFill>
                  <a:srgbClr val="000000"/>
                </a:solidFill>
                <a:latin typeface="Calibri" pitchFamily="34" charset="0"/>
              </a:rPr>
              <a:t>principales usos de los medios digitales son la comunicación interpersonal (chats) y la convivencia en redes sociales.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92356"/>
            <a:ext cx="1368152" cy="136815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1520" y="234559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87%</a:t>
            </a:r>
            <a:endParaRPr lang="es-MX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01" y="2145654"/>
            <a:ext cx="1088521" cy="937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45301" y="296217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85%</a:t>
            </a:r>
            <a:endParaRPr lang="es-MX" sz="24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84" y="1556792"/>
            <a:ext cx="1159828" cy="110435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507765" y="239602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75000"/>
                  </a:schemeClr>
                </a:solidFill>
                <a:latin typeface="Tw Cen MT" panose="020B0602020104020603" pitchFamily="34" charset="0"/>
              </a:rPr>
              <a:t>42%</a:t>
            </a:r>
            <a:endParaRPr lang="es-MX" sz="2400" b="1" dirty="0">
              <a:solidFill>
                <a:schemeClr val="bg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14" y="1990393"/>
            <a:ext cx="988571" cy="9885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5576" y="3103519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Tw Cen MT" panose="020B0602020104020603" pitchFamily="34" charset="0"/>
              </a:rPr>
              <a:t>Chatear</a:t>
            </a:r>
            <a:endParaRPr lang="es-MX" sz="1600" dirty="0">
              <a:latin typeface="Tw Cen MT" panose="020B0602020104020603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412534" y="259602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Tw Cen MT" panose="020B0602020104020603" pitchFamily="34" charset="0"/>
              </a:rPr>
              <a:t>55%</a:t>
            </a:r>
            <a:endParaRPr lang="es-MX" sz="2400" b="1" dirty="0">
              <a:latin typeface="Tw Cen MT" panose="020B0602020104020603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147870" y="3374919"/>
            <a:ext cx="157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w Cen MT" panose="020B0602020104020603" pitchFamily="34" charset="0"/>
              </a:rPr>
              <a:t>Convivir en redes sociales</a:t>
            </a:r>
            <a:endParaRPr lang="es-MX" sz="1600" dirty="0">
              <a:latin typeface="Tw Cen MT" panose="020B0602020104020603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584703" y="2968120"/>
            <a:ext cx="1841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w Cen MT" panose="020B0602020104020603" pitchFamily="34" charset="0"/>
              </a:rPr>
              <a:t>Investigar temas de interés personal</a:t>
            </a:r>
            <a:endParaRPr lang="es-MX" sz="1600" dirty="0">
              <a:latin typeface="Tw Cen MT" panose="020B0602020104020603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355977" y="2725724"/>
            <a:ext cx="136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w Cen MT" panose="020B0602020104020603" pitchFamily="34" charset="0"/>
              </a:rPr>
              <a:t>Informarse de las noticias</a:t>
            </a:r>
            <a:endParaRPr lang="es-MX" sz="1600" dirty="0">
              <a:latin typeface="Tw Cen MT" panose="020B0602020104020603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7665301" y="3289386"/>
            <a:ext cx="12884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543A90"/>
                </a:solidFill>
                <a:latin typeface="Tw Cen MT" panose="020B0602020104020603" pitchFamily="34" charset="0"/>
              </a:rPr>
              <a:t>3 de cada 10 </a:t>
            </a:r>
            <a:r>
              <a:rPr lang="es-MX" sz="1400" b="1" dirty="0" smtClean="0">
                <a:latin typeface="Tw Cen MT" panose="020B0602020104020603" pitchFamily="34" charset="0"/>
              </a:rPr>
              <a:t>jóvenes usan el internet para </a:t>
            </a:r>
            <a:r>
              <a:rPr lang="es-MX" sz="1600" b="1" dirty="0" smtClean="0">
                <a:solidFill>
                  <a:srgbClr val="543A90"/>
                </a:solidFill>
                <a:latin typeface="Tw Cen MT" panose="020B0602020104020603" pitchFamily="34" charset="0"/>
              </a:rPr>
              <a:t>leer libros</a:t>
            </a:r>
            <a:endParaRPr lang="es-MX" sz="1600" b="1" dirty="0">
              <a:solidFill>
                <a:srgbClr val="543A90"/>
              </a:solidFill>
              <a:latin typeface="Tw Cen MT" panose="020B06020201040206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758" y="3333518"/>
            <a:ext cx="1037422" cy="1073485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435576" y="4411869"/>
            <a:ext cx="5307251" cy="2092881"/>
          </a:xfrm>
          <a:prstGeom prst="rect">
            <a:avLst/>
          </a:prstGeom>
          <a:ln w="571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latin typeface="Calibri" panose="020F0502020204030204" pitchFamily="34" charset="0"/>
              </a:rPr>
              <a:t>Para los universitarios son una herramienta </a:t>
            </a:r>
            <a:r>
              <a:rPr lang="es-MX" sz="1600" dirty="0">
                <a:latin typeface="Calibri" panose="020F0502020204030204" pitchFamily="34" charset="0"/>
              </a:rPr>
              <a:t>para sus actividades </a:t>
            </a:r>
            <a:r>
              <a:rPr lang="es-MX" sz="1600" dirty="0" smtClean="0">
                <a:latin typeface="Calibri" panose="020F0502020204030204" pitchFamily="34" charset="0"/>
              </a:rPr>
              <a:t>académicas y </a:t>
            </a:r>
            <a:r>
              <a:rPr lang="es-MX" sz="1600" dirty="0">
                <a:latin typeface="Calibri" panose="020F0502020204030204" pitchFamily="34" charset="0"/>
              </a:rPr>
              <a:t>una plataforma de acercamiento a la investigación y la lectura.</a:t>
            </a:r>
          </a:p>
          <a:p>
            <a:pPr marL="642938" lvl="1" indent="-285750">
              <a:buFont typeface="Wingdings" panose="05000000000000000000" pitchFamily="2" charset="2"/>
              <a:buChar char="§"/>
            </a:pPr>
            <a:r>
              <a:rPr lang="es-MX" sz="1600" b="1" kern="0" dirty="0">
                <a:solidFill>
                  <a:srgbClr val="000000"/>
                </a:solidFill>
                <a:latin typeface="Calibri" pitchFamily="34" charset="0"/>
              </a:rPr>
              <a:t>90% usa el internet para actividades de la escuela.</a:t>
            </a:r>
          </a:p>
          <a:p>
            <a:pPr marL="642938" lvl="1" indent="-285750">
              <a:buFont typeface="Wingdings" panose="05000000000000000000" pitchFamily="2" charset="2"/>
              <a:buChar char="§"/>
            </a:pPr>
            <a:r>
              <a:rPr lang="es-MX" sz="1600" b="1" kern="0" dirty="0">
                <a:solidFill>
                  <a:srgbClr val="000000"/>
                </a:solidFill>
                <a:latin typeface="Calibri" pitchFamily="34" charset="0"/>
              </a:rPr>
              <a:t>69% acostumbra investigar temas de interés personal en internet.</a:t>
            </a:r>
          </a:p>
          <a:p>
            <a:pPr marL="642938" lvl="1" indent="-285750">
              <a:buFont typeface="Wingdings" panose="05000000000000000000" pitchFamily="2" charset="2"/>
              <a:buChar char="§"/>
            </a:pPr>
            <a:r>
              <a:rPr lang="es-MX" sz="1600" b="1" kern="0" dirty="0">
                <a:solidFill>
                  <a:srgbClr val="000000"/>
                </a:solidFill>
                <a:latin typeface="Calibri" pitchFamily="34" charset="0"/>
              </a:rPr>
              <a:t>60% consume contenidos noticiosos en internet.</a:t>
            </a:r>
          </a:p>
          <a:p>
            <a:pPr marL="642938" lvl="1" indent="-285750">
              <a:buFont typeface="Wingdings" panose="05000000000000000000" pitchFamily="2" charset="2"/>
              <a:buChar char="§"/>
            </a:pPr>
            <a:r>
              <a:rPr lang="es-MX" sz="1800" b="1" kern="0" dirty="0">
                <a:solidFill>
                  <a:srgbClr val="543A90"/>
                </a:solidFill>
                <a:latin typeface="Calibri" pitchFamily="34" charset="0"/>
              </a:rPr>
              <a:t>4 de cada 10 acostumbra leer libros en línea.</a:t>
            </a:r>
            <a:endParaRPr lang="es-MX" sz="1400" b="1" kern="0" dirty="0">
              <a:solidFill>
                <a:srgbClr val="543A90"/>
              </a:solidFill>
              <a:latin typeface="Calibri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" y="5373216"/>
            <a:ext cx="524016" cy="50772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156017" y="1772816"/>
            <a:ext cx="2859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kern="0" dirty="0" smtClean="0">
                <a:solidFill>
                  <a:srgbClr val="000000"/>
                </a:solidFill>
                <a:latin typeface="Calibri" pitchFamily="34" charset="0"/>
              </a:rPr>
              <a:t>También </a:t>
            </a:r>
            <a:r>
              <a:rPr lang="es-MX" b="1" kern="0" dirty="0">
                <a:solidFill>
                  <a:srgbClr val="000000"/>
                </a:solidFill>
                <a:latin typeface="Calibri" pitchFamily="34" charset="0"/>
              </a:rPr>
              <a:t>representan instrumentos para el acercamiento a la lectura</a:t>
            </a:r>
            <a:endParaRPr lang="es-MX" b="1" dirty="0"/>
          </a:p>
        </p:txBody>
      </p:sp>
      <p:sp>
        <p:nvSpPr>
          <p:cNvPr id="22" name="3 CuadroTexto"/>
          <p:cNvSpPr txBox="1"/>
          <p:nvPr/>
        </p:nvSpPr>
        <p:spPr>
          <a:xfrm>
            <a:off x="-14816" y="62351"/>
            <a:ext cx="402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Calibri" pitchFamily="34" charset="0"/>
              </a:rPr>
              <a:t>Para qué los medios digitales</a:t>
            </a:r>
            <a:endParaRPr lang="es-MX" sz="2400" b="1" dirty="0">
              <a:latin typeface="Calibri" pitchFamily="34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0" y="4134207"/>
            <a:ext cx="5868144" cy="818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5868144" y="692150"/>
            <a:ext cx="1" cy="616585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18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848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MX" sz="2400" b="1" dirty="0" smtClean="0">
                <a:latin typeface="Calibri" pitchFamily="34" charset="0"/>
              </a:rPr>
              <a:t>Gusto por la lectura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73065" y="1613863"/>
            <a:ext cx="6001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1400" b="1" i="1" dirty="0" smtClean="0">
                <a:solidFill>
                  <a:srgbClr val="543A90"/>
                </a:solidFill>
                <a:latin typeface="Calibri" pitchFamily="34" charset="0"/>
                <a:cs typeface="Calibri" pitchFamily="34" charset="0"/>
              </a:rPr>
              <a:t>¿Te gusta leer, ya sea en internet, en un formato digital o impreso?</a:t>
            </a:r>
            <a:endParaRPr lang="es-ES" sz="1400" b="1" i="1" dirty="0">
              <a:solidFill>
                <a:srgbClr val="543A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491880" y="5816297"/>
            <a:ext cx="82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n= 2,081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490841"/>
              </p:ext>
            </p:extLst>
          </p:nvPr>
        </p:nvGraphicFramePr>
        <p:xfrm>
          <a:off x="107504" y="1955704"/>
          <a:ext cx="4874507" cy="356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8084762" y="5745730"/>
            <a:ext cx="75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n= 2,102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513338"/>
              </p:ext>
            </p:extLst>
          </p:nvPr>
        </p:nvGraphicFramePr>
        <p:xfrm>
          <a:off x="4206794" y="1916113"/>
          <a:ext cx="4937207" cy="360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27712"/>
            <a:ext cx="587526" cy="5875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06" y="1975436"/>
            <a:ext cx="524016" cy="507726"/>
          </a:xfrm>
          <a:prstGeom prst="rect">
            <a:avLst/>
          </a:prstGeom>
        </p:spPr>
      </p:pic>
      <p:sp>
        <p:nvSpPr>
          <p:cNvPr id="30" name="2 Marcador de contenido"/>
          <p:cNvSpPr txBox="1">
            <a:spLocks/>
          </p:cNvSpPr>
          <p:nvPr/>
        </p:nvSpPr>
        <p:spPr>
          <a:xfrm>
            <a:off x="1043608" y="1003552"/>
            <a:ext cx="7311234" cy="553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MX" sz="2000" b="1" kern="0" dirty="0">
                <a:latin typeface="Calibri" pitchFamily="34" charset="0"/>
              </a:rPr>
              <a:t>La mayoría de los jóvenes expresa su gusto por la </a:t>
            </a:r>
            <a:r>
              <a:rPr lang="es-MX" sz="2000" b="1" kern="0" dirty="0" smtClean="0">
                <a:latin typeface="Calibri" pitchFamily="34" charset="0"/>
              </a:rPr>
              <a:t>lectura.</a:t>
            </a:r>
            <a:endParaRPr lang="es-MX" sz="1050" kern="0" dirty="0" smtClean="0">
              <a:latin typeface="Calibri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991" y="2905980"/>
            <a:ext cx="783531" cy="78353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8202" y="2827667"/>
            <a:ext cx="783531" cy="7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3 Rectángulo"/>
          <p:cNvSpPr/>
          <p:nvPr/>
        </p:nvSpPr>
        <p:spPr>
          <a:xfrm>
            <a:off x="3068985" y="1439786"/>
            <a:ext cx="2554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s-MX" sz="1200" b="1" i="1" dirty="0" smtClean="0">
                <a:solidFill>
                  <a:srgbClr val="543A90"/>
                </a:solidFill>
                <a:latin typeface="Calibri" pitchFamily="34" charset="0"/>
              </a:rPr>
              <a:t>¿En las últimas dos semanas leíste…?</a:t>
            </a:r>
            <a:endParaRPr lang="es-ES" sz="1200" b="1" i="1" dirty="0" smtClean="0">
              <a:solidFill>
                <a:srgbClr val="543A90"/>
              </a:solidFill>
              <a:latin typeface="Calibri" pitchFamily="34" charset="0"/>
            </a:endParaRPr>
          </a:p>
        </p:txBody>
      </p:sp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1782265400"/>
              </p:ext>
            </p:extLst>
          </p:nvPr>
        </p:nvGraphicFramePr>
        <p:xfrm>
          <a:off x="1558936" y="1524577"/>
          <a:ext cx="6315842" cy="464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10" y="980728"/>
            <a:ext cx="379770" cy="37977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53" y="1000460"/>
            <a:ext cx="338718" cy="328188"/>
          </a:xfrm>
          <a:prstGeom prst="rect">
            <a:avLst/>
          </a:prstGeom>
        </p:spPr>
      </p:pic>
      <p:sp>
        <p:nvSpPr>
          <p:cNvPr id="20" name="13 CuadroTexto"/>
          <p:cNvSpPr txBox="1"/>
          <p:nvPr/>
        </p:nvSpPr>
        <p:spPr>
          <a:xfrm>
            <a:off x="3120850" y="1019412"/>
            <a:ext cx="1369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Jóvenes en general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13 CuadroTexto"/>
          <p:cNvSpPr txBox="1"/>
          <p:nvPr/>
        </p:nvSpPr>
        <p:spPr>
          <a:xfrm>
            <a:off x="4869230" y="1016846"/>
            <a:ext cx="1044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Universitarios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10 CuadroTexto"/>
          <p:cNvSpPr txBox="1"/>
          <p:nvPr/>
        </p:nvSpPr>
        <p:spPr>
          <a:xfrm>
            <a:off x="7001538" y="5472647"/>
            <a:ext cx="74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kern="0" dirty="0" smtClean="0">
                <a:solidFill>
                  <a:sysClr val="windowText" lastClr="000000"/>
                </a:solidFill>
                <a:latin typeface="Calibri" pitchFamily="34" charset="0"/>
              </a:rPr>
              <a:t>n= 1,243</a:t>
            </a:r>
            <a:endParaRPr lang="es-E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3" name="11 Rectángulo"/>
          <p:cNvSpPr/>
          <p:nvPr/>
        </p:nvSpPr>
        <p:spPr bwMode="auto">
          <a:xfrm>
            <a:off x="6953355" y="5393257"/>
            <a:ext cx="72000" cy="7235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12 Rectángulo"/>
          <p:cNvSpPr/>
          <p:nvPr/>
        </p:nvSpPr>
        <p:spPr bwMode="auto">
          <a:xfrm>
            <a:off x="6949544" y="5579230"/>
            <a:ext cx="72000" cy="723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13 CuadroTexto"/>
          <p:cNvSpPr txBox="1"/>
          <p:nvPr/>
        </p:nvSpPr>
        <p:spPr>
          <a:xfrm>
            <a:off x="7006313" y="5288849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Calibri" pitchFamily="34" charset="0"/>
              </a:rPr>
              <a:t>n= 980</a:t>
            </a:r>
            <a:endParaRPr lang="es-E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18676"/>
              </p:ext>
            </p:extLst>
          </p:nvPr>
        </p:nvGraphicFramePr>
        <p:xfrm>
          <a:off x="35496" y="1808706"/>
          <a:ext cx="2664296" cy="3996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/>
              </a:tblGrid>
              <a:tr h="444062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Noticias</a:t>
                      </a: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Artículos o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blogs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Tips o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Reseña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cine, música o literatura</a:t>
                      </a: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tutorial o pequeño curso</a:t>
                      </a: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 novela</a:t>
                      </a: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comic o historieta</a:t>
                      </a: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Poesía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cuento</a:t>
                      </a:r>
                    </a:p>
                  </a:txBody>
                  <a:tcPr marL="72000" marR="72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6299203" y="2860182"/>
            <a:ext cx="23775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i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La </a:t>
            </a:r>
            <a:r>
              <a:rPr lang="es-MX" sz="1600" b="1" i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educación superior es una variable que incide positivamente en un mayor uso de medios digitales y en el acercamiento a la lectura.</a:t>
            </a:r>
          </a:p>
        </p:txBody>
      </p:sp>
      <p:sp>
        <p:nvSpPr>
          <p:cNvPr id="6" name="Elipse 5"/>
          <p:cNvSpPr/>
          <p:nvPr/>
        </p:nvSpPr>
        <p:spPr>
          <a:xfrm>
            <a:off x="5940152" y="2387318"/>
            <a:ext cx="3095700" cy="2771950"/>
          </a:xfrm>
          <a:prstGeom prst="ellipse">
            <a:avLst/>
          </a:prstGeom>
          <a:noFill/>
          <a:ln w="34925">
            <a:solidFill>
              <a:srgbClr val="543A9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riblet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3 CuadroTexto"/>
          <p:cNvSpPr txBox="1"/>
          <p:nvPr/>
        </p:nvSpPr>
        <p:spPr>
          <a:xfrm>
            <a:off x="-14816" y="6235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Calibri" pitchFamily="34" charset="0"/>
              </a:rPr>
              <a:t>¿Qué leen?</a:t>
            </a:r>
            <a:endParaRPr lang="es-MX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7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604CC1E-2D2D-4390-BCC4-A57C8B40374D}">
  <we:reference id="wa104198733" version="1.0.0.7" store="es-ES" storeType="OMEX"/>
  <we:alternateReferences>
    <we:reference id="WA104198733" version="1.0.0.7" store="WA10419873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33558</TotalTime>
  <Words>1316</Words>
  <Application>Microsoft Office PowerPoint</Application>
  <PresentationFormat>Presentación en pantalla (4:3)</PresentationFormat>
  <Paragraphs>180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Diseño predeterminado</vt:lpstr>
      <vt:lpstr>Diseño personalizado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CINCO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Gemma Bustamante</dc:creator>
  <cp:lastModifiedBy>Aguilar Meza, Ana Pilar [GPA]</cp:lastModifiedBy>
  <cp:revision>2973</cp:revision>
  <cp:lastPrinted>2015-10-29T20:12:30Z</cp:lastPrinted>
  <dcterms:created xsi:type="dcterms:W3CDTF">2003-11-27T20:53:22Z</dcterms:created>
  <dcterms:modified xsi:type="dcterms:W3CDTF">2015-11-04T00:55:12Z</dcterms:modified>
</cp:coreProperties>
</file>